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9" r:id="rId2"/>
    <p:sldId id="308" r:id="rId3"/>
    <p:sldId id="356" r:id="rId4"/>
    <p:sldId id="359" r:id="rId5"/>
    <p:sldId id="343" r:id="rId6"/>
    <p:sldId id="344" r:id="rId7"/>
    <p:sldId id="347" r:id="rId8"/>
    <p:sldId id="348" r:id="rId9"/>
    <p:sldId id="331" r:id="rId10"/>
    <p:sldId id="333" r:id="rId11"/>
    <p:sldId id="334" r:id="rId12"/>
    <p:sldId id="335" r:id="rId13"/>
    <p:sldId id="360" r:id="rId14"/>
    <p:sldId id="336" r:id="rId15"/>
    <p:sldId id="338" r:id="rId16"/>
    <p:sldId id="339" r:id="rId17"/>
    <p:sldId id="340" r:id="rId18"/>
    <p:sldId id="299" r:id="rId19"/>
    <p:sldId id="317" r:id="rId20"/>
    <p:sldId id="351" r:id="rId21"/>
    <p:sldId id="357" r:id="rId22"/>
    <p:sldId id="358" r:id="rId23"/>
    <p:sldId id="352" r:id="rId24"/>
    <p:sldId id="353" r:id="rId25"/>
    <p:sldId id="354" r:id="rId26"/>
    <p:sldId id="355" r:id="rId27"/>
    <p:sldId id="330" r:id="rId28"/>
  </p:sldIdLst>
  <p:sldSz cx="10693400" cy="7556500"/>
  <p:notesSz cx="10693400" cy="7556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F5"/>
    <a:srgbClr val="F6F5F0"/>
    <a:srgbClr val="F1F0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83" autoAdjust="0"/>
  </p:normalViewPr>
  <p:slideViewPr>
    <p:cSldViewPr>
      <p:cViewPr varScale="1">
        <p:scale>
          <a:sx n="71" d="100"/>
          <a:sy n="71" d="100"/>
        </p:scale>
        <p:origin x="7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EC9F122E-CB23-4EA8-89DB-5A9AEC4091D4}" type="datetimeFigureOut">
              <a:rPr lang="en-US" smtClean="0"/>
              <a:t>9/14/2023</a:t>
            </a:fld>
            <a:endParaRPr lang="en-US"/>
          </a:p>
        </p:txBody>
      </p:sp>
      <p:sp>
        <p:nvSpPr>
          <p:cNvPr id="4" name="Slide Image Placeholder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511FDEF2-9908-4096-A8B5-E55AE6917492}" type="slidenum">
              <a:rPr lang="en-US" smtClean="0"/>
              <a:t>‹#›</a:t>
            </a:fld>
            <a:endParaRPr lang="en-US"/>
          </a:p>
        </p:txBody>
      </p:sp>
    </p:spTree>
    <p:extLst>
      <p:ext uri="{BB962C8B-B14F-4D97-AF65-F5344CB8AC3E}">
        <p14:creationId xmlns:p14="http://schemas.microsoft.com/office/powerpoint/2010/main" val="318600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polymer travels through a tubular path and is blown out through the opening and the polymer steam is air dragged to form fibers. These fibers are collected on the rotating spindle to form a gradient structure and then pressed and sintered.</a:t>
            </a:r>
          </a:p>
        </p:txBody>
      </p:sp>
      <p:sp>
        <p:nvSpPr>
          <p:cNvPr id="4" name="Slide Number Placeholder 3"/>
          <p:cNvSpPr>
            <a:spLocks noGrp="1"/>
          </p:cNvSpPr>
          <p:nvPr>
            <p:ph type="sldNum" sz="quarter" idx="5"/>
          </p:nvPr>
        </p:nvSpPr>
        <p:spPr/>
        <p:txBody>
          <a:bodyPr/>
          <a:lstStyle/>
          <a:p>
            <a:fld id="{511FDEF2-9908-4096-A8B5-E55AE6917492}" type="slidenum">
              <a:rPr lang="en-US" smtClean="0"/>
              <a:t>10</a:t>
            </a:fld>
            <a:endParaRPr lang="en-US"/>
          </a:p>
        </p:txBody>
      </p:sp>
    </p:spTree>
    <p:extLst>
      <p:ext uri="{BB962C8B-B14F-4D97-AF65-F5344CB8AC3E}">
        <p14:creationId xmlns:p14="http://schemas.microsoft.com/office/powerpoint/2010/main" val="111953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968" y="7374890"/>
            <a:ext cx="10692130" cy="181610"/>
          </a:xfrm>
          <a:custGeom>
            <a:avLst/>
            <a:gdLst/>
            <a:ahLst/>
            <a:cxnLst/>
            <a:rect l="l" t="t" r="r" b="b"/>
            <a:pathLst>
              <a:path w="10692130" h="181609">
                <a:moveTo>
                  <a:pt x="0" y="0"/>
                </a:moveTo>
                <a:lnTo>
                  <a:pt x="0" y="181356"/>
                </a:lnTo>
                <a:lnTo>
                  <a:pt x="10691994" y="181356"/>
                </a:lnTo>
                <a:lnTo>
                  <a:pt x="10691994" y="0"/>
                </a:lnTo>
                <a:lnTo>
                  <a:pt x="0" y="0"/>
                </a:lnTo>
                <a:close/>
              </a:path>
            </a:pathLst>
          </a:custGeom>
          <a:solidFill>
            <a:srgbClr val="9CC3E6"/>
          </a:solidFill>
        </p:spPr>
        <p:txBody>
          <a:bodyPr wrap="square" lIns="0" tIns="0" rIns="0" bIns="0" rtlCol="0"/>
          <a:lstStyle/>
          <a:p>
            <a:endParaRPr/>
          </a:p>
        </p:txBody>
      </p:sp>
      <p:sp>
        <p:nvSpPr>
          <p:cNvPr id="17" name="bg object 17"/>
          <p:cNvSpPr/>
          <p:nvPr/>
        </p:nvSpPr>
        <p:spPr>
          <a:xfrm>
            <a:off x="9846434" y="6974077"/>
            <a:ext cx="852169" cy="576580"/>
          </a:xfrm>
          <a:custGeom>
            <a:avLst/>
            <a:gdLst/>
            <a:ahLst/>
            <a:cxnLst/>
            <a:rect l="l" t="t" r="r" b="b"/>
            <a:pathLst>
              <a:path w="852170" h="576579">
                <a:moveTo>
                  <a:pt x="851915" y="576071"/>
                </a:moveTo>
                <a:lnTo>
                  <a:pt x="851915" y="0"/>
                </a:lnTo>
                <a:lnTo>
                  <a:pt x="0" y="576071"/>
                </a:lnTo>
                <a:lnTo>
                  <a:pt x="851915" y="576071"/>
                </a:lnTo>
                <a:close/>
              </a:path>
            </a:pathLst>
          </a:custGeom>
          <a:solidFill>
            <a:srgbClr val="56C3C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700" b="0" i="0">
                <a:solidFill>
                  <a:schemeClr val="bg1"/>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6" name="Holder 6"/>
          <p:cNvSpPr>
            <a:spLocks noGrp="1"/>
          </p:cNvSpPr>
          <p:nvPr>
            <p:ph type="sldNum" sz="quarter" idx="7"/>
          </p:nvPr>
        </p:nvSpPr>
        <p:spPr>
          <a:xfrm>
            <a:off x="10335783" y="7303453"/>
            <a:ext cx="256540" cy="203834"/>
          </a:xfrm>
        </p:spPr>
        <p:txBody>
          <a:bodyPr lIns="0" tIns="0" rIns="0" bIns="0"/>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675" y="7369394"/>
            <a:ext cx="10692130" cy="181610"/>
          </a:xfrm>
          <a:custGeom>
            <a:avLst/>
            <a:gdLst/>
            <a:ahLst/>
            <a:cxnLst/>
            <a:rect l="l" t="t" r="r" b="b"/>
            <a:pathLst>
              <a:path w="10692130" h="181609">
                <a:moveTo>
                  <a:pt x="0" y="0"/>
                </a:moveTo>
                <a:lnTo>
                  <a:pt x="0" y="181356"/>
                </a:lnTo>
                <a:lnTo>
                  <a:pt x="10691994" y="181356"/>
                </a:lnTo>
                <a:lnTo>
                  <a:pt x="10691994" y="0"/>
                </a:lnTo>
                <a:lnTo>
                  <a:pt x="0" y="0"/>
                </a:lnTo>
                <a:close/>
              </a:path>
            </a:pathLst>
          </a:custGeom>
          <a:solidFill>
            <a:srgbClr val="9CC3E6"/>
          </a:solidFill>
        </p:spPr>
        <p:txBody>
          <a:bodyPr wrap="square" lIns="0" tIns="0" rIns="0" bIns="0" rtlCol="0"/>
          <a:lstStyle/>
          <a:p>
            <a:endParaRPr/>
          </a:p>
        </p:txBody>
      </p:sp>
      <p:sp>
        <p:nvSpPr>
          <p:cNvPr id="17" name="bg object 17"/>
          <p:cNvSpPr/>
          <p:nvPr/>
        </p:nvSpPr>
        <p:spPr>
          <a:xfrm>
            <a:off x="9835791" y="6968581"/>
            <a:ext cx="852169" cy="576580"/>
          </a:xfrm>
          <a:custGeom>
            <a:avLst/>
            <a:gdLst/>
            <a:ahLst/>
            <a:cxnLst/>
            <a:rect l="l" t="t" r="r" b="b"/>
            <a:pathLst>
              <a:path w="852170" h="576579">
                <a:moveTo>
                  <a:pt x="851915" y="576071"/>
                </a:moveTo>
                <a:lnTo>
                  <a:pt x="851915" y="0"/>
                </a:lnTo>
                <a:lnTo>
                  <a:pt x="0" y="576071"/>
                </a:lnTo>
                <a:lnTo>
                  <a:pt x="851915" y="576071"/>
                </a:lnTo>
                <a:close/>
              </a:path>
            </a:pathLst>
          </a:custGeom>
          <a:solidFill>
            <a:srgbClr val="56C3CA"/>
          </a:solidFill>
        </p:spPr>
        <p:txBody>
          <a:bodyPr wrap="square" lIns="0" tIns="0" rIns="0" bIns="0" rtlCol="0"/>
          <a:lstStyle/>
          <a:p>
            <a:endParaRPr/>
          </a:p>
        </p:txBody>
      </p:sp>
      <p:sp>
        <p:nvSpPr>
          <p:cNvPr id="18" name="bg object 18"/>
          <p:cNvSpPr/>
          <p:nvPr/>
        </p:nvSpPr>
        <p:spPr>
          <a:xfrm>
            <a:off x="635" y="40295"/>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19" name="bg object 19"/>
          <p:cNvSpPr/>
          <p:nvPr/>
        </p:nvSpPr>
        <p:spPr>
          <a:xfrm>
            <a:off x="642" y="11339"/>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20" name="bg object 20"/>
          <p:cNvSpPr/>
          <p:nvPr/>
        </p:nvSpPr>
        <p:spPr>
          <a:xfrm>
            <a:off x="124086" y="118019"/>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21" name="bg object 21"/>
          <p:cNvSpPr/>
          <p:nvPr/>
        </p:nvSpPr>
        <p:spPr>
          <a:xfrm>
            <a:off x="124086" y="118019"/>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700" b="0" i="0">
                <a:solidFill>
                  <a:schemeClr val="bg1"/>
                </a:solidFill>
                <a:latin typeface="Microsoft Sans Serif"/>
                <a:cs typeface="Microsoft Sans Serif"/>
              </a:defRPr>
            </a:lvl1pPr>
          </a:lstStyle>
          <a:p>
            <a:endParaRPr dirty="0"/>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5" y="7364379"/>
            <a:ext cx="10692130" cy="181610"/>
          </a:xfrm>
          <a:custGeom>
            <a:avLst/>
            <a:gdLst/>
            <a:ahLst/>
            <a:cxnLst/>
            <a:rect l="l" t="t" r="r" b="b"/>
            <a:pathLst>
              <a:path w="10692130" h="181609">
                <a:moveTo>
                  <a:pt x="0" y="0"/>
                </a:moveTo>
                <a:lnTo>
                  <a:pt x="0" y="181356"/>
                </a:lnTo>
                <a:lnTo>
                  <a:pt x="10691994" y="181356"/>
                </a:lnTo>
                <a:lnTo>
                  <a:pt x="10691994" y="0"/>
                </a:lnTo>
                <a:lnTo>
                  <a:pt x="0" y="0"/>
                </a:lnTo>
                <a:close/>
              </a:path>
            </a:pathLst>
          </a:custGeom>
          <a:solidFill>
            <a:srgbClr val="9CC3E6"/>
          </a:solidFill>
        </p:spPr>
        <p:txBody>
          <a:bodyPr wrap="square" lIns="0" tIns="0" rIns="0" bIns="0" rtlCol="0"/>
          <a:lstStyle/>
          <a:p>
            <a:endParaRPr/>
          </a:p>
        </p:txBody>
      </p:sp>
      <p:sp>
        <p:nvSpPr>
          <p:cNvPr id="17" name="bg object 17"/>
          <p:cNvSpPr/>
          <p:nvPr/>
        </p:nvSpPr>
        <p:spPr>
          <a:xfrm>
            <a:off x="9841231" y="6963566"/>
            <a:ext cx="852169" cy="576580"/>
          </a:xfrm>
          <a:custGeom>
            <a:avLst/>
            <a:gdLst/>
            <a:ahLst/>
            <a:cxnLst/>
            <a:rect l="l" t="t" r="r" b="b"/>
            <a:pathLst>
              <a:path w="852170" h="576579">
                <a:moveTo>
                  <a:pt x="851915" y="576071"/>
                </a:moveTo>
                <a:lnTo>
                  <a:pt x="851915" y="0"/>
                </a:lnTo>
                <a:lnTo>
                  <a:pt x="0" y="576071"/>
                </a:lnTo>
                <a:lnTo>
                  <a:pt x="851915" y="576071"/>
                </a:lnTo>
                <a:close/>
              </a:path>
            </a:pathLst>
          </a:custGeom>
          <a:solidFill>
            <a:srgbClr val="56C3CA"/>
          </a:solidFill>
        </p:spPr>
        <p:txBody>
          <a:bodyPr wrap="square" lIns="0" tIns="0" rIns="0" bIns="0" rtlCol="0"/>
          <a:lstStyle/>
          <a:p>
            <a:endParaRPr/>
          </a:p>
        </p:txBody>
      </p:sp>
      <p:sp>
        <p:nvSpPr>
          <p:cNvPr id="18" name="bg object 18"/>
          <p:cNvSpPr/>
          <p:nvPr/>
        </p:nvSpPr>
        <p:spPr>
          <a:xfrm>
            <a:off x="635" y="31365"/>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19" name="bg object 19"/>
          <p:cNvSpPr/>
          <p:nvPr/>
        </p:nvSpPr>
        <p:spPr>
          <a:xfrm>
            <a:off x="642" y="2409"/>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20" name="bg object 20"/>
          <p:cNvSpPr/>
          <p:nvPr/>
        </p:nvSpPr>
        <p:spPr>
          <a:xfrm>
            <a:off x="124086" y="109089"/>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21" name="bg object 21"/>
          <p:cNvSpPr/>
          <p:nvPr/>
        </p:nvSpPr>
        <p:spPr>
          <a:xfrm>
            <a:off x="124086" y="109089"/>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sp>
        <p:nvSpPr>
          <p:cNvPr id="2" name="Holder 2"/>
          <p:cNvSpPr>
            <a:spLocks noGrp="1"/>
          </p:cNvSpPr>
          <p:nvPr>
            <p:ph type="title"/>
          </p:nvPr>
        </p:nvSpPr>
        <p:spPr>
          <a:xfrm>
            <a:off x="254642" y="32163"/>
            <a:ext cx="10182590" cy="1341120"/>
          </a:xfrm>
        </p:spPr>
        <p:txBody>
          <a:bodyPr lIns="0" tIns="0" rIns="0" bIns="0"/>
          <a:lstStyle>
            <a:lvl1pPr>
              <a:defRPr sz="4700" b="0" i="0">
                <a:solidFill>
                  <a:schemeClr val="bg1"/>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403" y="0"/>
            <a:ext cx="10691996" cy="7664450"/>
          </a:xfrm>
          <a:prstGeom prst="rect">
            <a:avLst/>
          </a:prstGeom>
        </p:spPr>
      </p:pic>
      <p:pic>
        <p:nvPicPr>
          <p:cNvPr id="17" name="bg object 17"/>
          <p:cNvPicPr/>
          <p:nvPr/>
        </p:nvPicPr>
        <p:blipFill>
          <a:blip r:embed="rId3" cstate="print"/>
          <a:stretch>
            <a:fillRect/>
          </a:stretch>
        </p:blipFill>
        <p:spPr>
          <a:xfrm>
            <a:off x="467749" y="3403092"/>
            <a:ext cx="3925821" cy="662922"/>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07" y="7367279"/>
            <a:ext cx="10692130" cy="181610"/>
          </a:xfrm>
          <a:custGeom>
            <a:avLst/>
            <a:gdLst/>
            <a:ahLst/>
            <a:cxnLst/>
            <a:rect l="l" t="t" r="r" b="b"/>
            <a:pathLst>
              <a:path w="10692130" h="181609">
                <a:moveTo>
                  <a:pt x="0" y="0"/>
                </a:moveTo>
                <a:lnTo>
                  <a:pt x="0" y="181356"/>
                </a:lnTo>
                <a:lnTo>
                  <a:pt x="10691994" y="181356"/>
                </a:lnTo>
                <a:lnTo>
                  <a:pt x="10691994" y="0"/>
                </a:lnTo>
                <a:lnTo>
                  <a:pt x="0" y="0"/>
                </a:lnTo>
                <a:close/>
              </a:path>
            </a:pathLst>
          </a:custGeom>
          <a:solidFill>
            <a:srgbClr val="9CC3E6"/>
          </a:solidFill>
        </p:spPr>
        <p:txBody>
          <a:bodyPr wrap="square" lIns="0" tIns="0" rIns="0" bIns="0" rtlCol="0"/>
          <a:lstStyle/>
          <a:p>
            <a:endParaRPr/>
          </a:p>
        </p:txBody>
      </p:sp>
      <p:sp>
        <p:nvSpPr>
          <p:cNvPr id="17" name="bg object 17"/>
          <p:cNvSpPr/>
          <p:nvPr/>
        </p:nvSpPr>
        <p:spPr>
          <a:xfrm>
            <a:off x="9842773" y="6966466"/>
            <a:ext cx="852169" cy="576580"/>
          </a:xfrm>
          <a:custGeom>
            <a:avLst/>
            <a:gdLst/>
            <a:ahLst/>
            <a:cxnLst/>
            <a:rect l="l" t="t" r="r" b="b"/>
            <a:pathLst>
              <a:path w="852170" h="576579">
                <a:moveTo>
                  <a:pt x="851915" y="576071"/>
                </a:moveTo>
                <a:lnTo>
                  <a:pt x="851915" y="0"/>
                </a:lnTo>
                <a:lnTo>
                  <a:pt x="0" y="576071"/>
                </a:lnTo>
                <a:lnTo>
                  <a:pt x="851915" y="576071"/>
                </a:lnTo>
                <a:close/>
              </a:path>
            </a:pathLst>
          </a:custGeom>
          <a:solidFill>
            <a:srgbClr val="56C3CA"/>
          </a:solidFill>
        </p:spPr>
        <p:txBody>
          <a:bodyPr wrap="square" lIns="0" tIns="0" rIns="0" bIns="0" rtlCol="0"/>
          <a:lstStyle/>
          <a:p>
            <a:endParaRPr/>
          </a:p>
        </p:txBody>
      </p:sp>
      <p:sp>
        <p:nvSpPr>
          <p:cNvPr id="18" name="bg object 18"/>
          <p:cNvSpPr/>
          <p:nvPr/>
        </p:nvSpPr>
        <p:spPr>
          <a:xfrm>
            <a:off x="635" y="13454"/>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19" name="bg object 19"/>
          <p:cNvSpPr/>
          <p:nvPr/>
        </p:nvSpPr>
        <p:spPr>
          <a:xfrm>
            <a:off x="642" y="-15502"/>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2" name="Holder 2"/>
          <p:cNvSpPr>
            <a:spLocks noGrp="1"/>
          </p:cNvSpPr>
          <p:nvPr>
            <p:ph type="title"/>
          </p:nvPr>
        </p:nvSpPr>
        <p:spPr>
          <a:xfrm>
            <a:off x="255404" y="800897"/>
            <a:ext cx="10182590" cy="1341120"/>
          </a:xfrm>
          <a:prstGeom prst="rect">
            <a:avLst/>
          </a:prstGeom>
        </p:spPr>
        <p:txBody>
          <a:bodyPr wrap="square" lIns="0" tIns="0" rIns="0" bIns="0">
            <a:spAutoFit/>
          </a:bodyPr>
          <a:lstStyle>
            <a:lvl1pPr>
              <a:defRPr sz="4700" b="0" i="0">
                <a:solidFill>
                  <a:schemeClr val="bg1"/>
                </a:solidFill>
                <a:latin typeface="Microsoft Sans Serif"/>
                <a:cs typeface="Microsoft Sans Serif"/>
              </a:defRPr>
            </a:lvl1pPr>
          </a:lstStyle>
          <a:p>
            <a:endParaRPr dirty="0"/>
          </a:p>
        </p:txBody>
      </p:sp>
      <p:sp>
        <p:nvSpPr>
          <p:cNvPr id="3" name="Holder 3"/>
          <p:cNvSpPr>
            <a:spLocks noGrp="1"/>
          </p:cNvSpPr>
          <p:nvPr>
            <p:ph type="body" idx="1"/>
          </p:nvPr>
        </p:nvSpPr>
        <p:spPr>
          <a:xfrm>
            <a:off x="3832738" y="1369606"/>
            <a:ext cx="6710680" cy="490093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6" name="Holder 6"/>
          <p:cNvSpPr>
            <a:spLocks noGrp="1"/>
          </p:cNvSpPr>
          <p:nvPr>
            <p:ph type="sldNum" sz="quarter" idx="7"/>
          </p:nvPr>
        </p:nvSpPr>
        <p:spPr>
          <a:xfrm>
            <a:off x="10261876" y="7222369"/>
            <a:ext cx="256540" cy="203834"/>
          </a:xfrm>
          <a:prstGeom prst="rect">
            <a:avLst/>
          </a:prstGeom>
        </p:spPr>
        <p:txBody>
          <a:bodyPr wrap="square" lIns="0" tIns="0" rIns="0" bIns="0">
            <a:spAutoFit/>
          </a:bodyPr>
          <a:lstStyle>
            <a:lvl1pPr>
              <a:defRPr sz="1400" b="0"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ink.springer.com/article/10.1007/s10853-016-9741-x"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object 12"/>
          <p:cNvPicPr/>
          <p:nvPr/>
        </p:nvPicPr>
        <p:blipFill>
          <a:blip r:embed="rId2" cstate="print"/>
          <a:stretch>
            <a:fillRect/>
          </a:stretch>
        </p:blipFill>
        <p:spPr>
          <a:xfrm>
            <a:off x="8032090" y="767081"/>
            <a:ext cx="2261616" cy="2260092"/>
          </a:xfrm>
          <a:prstGeom prst="rect">
            <a:avLst/>
          </a:prstGeom>
        </p:spPr>
      </p:pic>
      <p:sp>
        <p:nvSpPr>
          <p:cNvPr id="4" name="object 4"/>
          <p:cNvSpPr/>
          <p:nvPr/>
        </p:nvSpPr>
        <p:spPr>
          <a:xfrm>
            <a:off x="130" y="7384355"/>
            <a:ext cx="10692130" cy="203457"/>
          </a:xfrm>
          <a:custGeom>
            <a:avLst/>
            <a:gdLst/>
            <a:ahLst/>
            <a:cxnLst/>
            <a:rect l="l" t="t" r="r" b="b"/>
            <a:pathLst>
              <a:path w="10692130" h="181609">
                <a:moveTo>
                  <a:pt x="0" y="0"/>
                </a:moveTo>
                <a:lnTo>
                  <a:pt x="0" y="181356"/>
                </a:lnTo>
                <a:lnTo>
                  <a:pt x="10691994" y="181356"/>
                </a:lnTo>
                <a:lnTo>
                  <a:pt x="10691994" y="0"/>
                </a:lnTo>
                <a:lnTo>
                  <a:pt x="0" y="0"/>
                </a:lnTo>
                <a:close/>
              </a:path>
            </a:pathLst>
          </a:custGeom>
          <a:solidFill>
            <a:srgbClr val="9CC3E6"/>
          </a:solidFill>
        </p:spPr>
        <p:txBody>
          <a:bodyPr wrap="square" lIns="0" tIns="0" rIns="0" bIns="0" rtlCol="0"/>
          <a:lstStyle/>
          <a:p>
            <a:endParaRPr dirty="0"/>
          </a:p>
        </p:txBody>
      </p:sp>
      <p:sp>
        <p:nvSpPr>
          <p:cNvPr id="5" name="object 5"/>
          <p:cNvSpPr/>
          <p:nvPr/>
        </p:nvSpPr>
        <p:spPr>
          <a:xfrm>
            <a:off x="9840596" y="6935326"/>
            <a:ext cx="852169" cy="645940"/>
          </a:xfrm>
          <a:custGeom>
            <a:avLst/>
            <a:gdLst/>
            <a:ahLst/>
            <a:cxnLst/>
            <a:rect l="l" t="t" r="r" b="b"/>
            <a:pathLst>
              <a:path w="852170" h="576579">
                <a:moveTo>
                  <a:pt x="851915" y="576071"/>
                </a:moveTo>
                <a:lnTo>
                  <a:pt x="851915" y="0"/>
                </a:lnTo>
                <a:lnTo>
                  <a:pt x="0" y="576071"/>
                </a:lnTo>
                <a:lnTo>
                  <a:pt x="851915" y="576071"/>
                </a:lnTo>
                <a:close/>
              </a:path>
            </a:pathLst>
          </a:custGeom>
          <a:solidFill>
            <a:srgbClr val="56C3CA"/>
          </a:solidFill>
        </p:spPr>
        <p:txBody>
          <a:bodyPr wrap="square" lIns="0" tIns="0" rIns="0" bIns="0" rtlCol="0"/>
          <a:lstStyle/>
          <a:p>
            <a:endParaRPr dirty="0"/>
          </a:p>
        </p:txBody>
      </p:sp>
      <p:sp>
        <p:nvSpPr>
          <p:cNvPr id="6" name="object 6"/>
          <p:cNvSpPr/>
          <p:nvPr/>
        </p:nvSpPr>
        <p:spPr>
          <a:xfrm>
            <a:off x="8064" y="186590"/>
            <a:ext cx="10692765" cy="580491"/>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dirty="0"/>
          </a:p>
        </p:txBody>
      </p:sp>
      <p:sp>
        <p:nvSpPr>
          <p:cNvPr id="7" name="object 7"/>
          <p:cNvSpPr/>
          <p:nvPr/>
        </p:nvSpPr>
        <p:spPr>
          <a:xfrm>
            <a:off x="8071" y="141183"/>
            <a:ext cx="10692765" cy="973178"/>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dirty="0"/>
          </a:p>
        </p:txBody>
      </p:sp>
      <p:pic>
        <p:nvPicPr>
          <p:cNvPr id="14" name="object 14"/>
          <p:cNvPicPr/>
          <p:nvPr/>
        </p:nvPicPr>
        <p:blipFill>
          <a:blip r:embed="rId3" cstate="print"/>
          <a:stretch>
            <a:fillRect/>
          </a:stretch>
        </p:blipFill>
        <p:spPr>
          <a:xfrm>
            <a:off x="267052" y="1493356"/>
            <a:ext cx="2048256" cy="688848"/>
          </a:xfrm>
          <a:prstGeom prst="rect">
            <a:avLst/>
          </a:prstGeom>
        </p:spPr>
      </p:pic>
      <p:sp>
        <p:nvSpPr>
          <p:cNvPr id="18" name="object 18"/>
          <p:cNvSpPr txBox="1"/>
          <p:nvPr/>
        </p:nvSpPr>
        <p:spPr>
          <a:xfrm>
            <a:off x="10349615" y="7296016"/>
            <a:ext cx="167005" cy="203835"/>
          </a:xfrm>
          <a:prstGeom prst="rect">
            <a:avLst/>
          </a:prstGeom>
        </p:spPr>
        <p:txBody>
          <a:bodyPr vert="horz" wrap="square" lIns="0" tIns="0" rIns="0" bIns="0" rtlCol="0">
            <a:spAutoFit/>
          </a:bodyPr>
          <a:lstStyle/>
          <a:p>
            <a:pPr marL="38100">
              <a:lnSpc>
                <a:spcPts val="1435"/>
              </a:lnSpc>
            </a:pPr>
            <a:fld id="{81D60167-4931-47E6-BA6A-407CBD079E47}" type="slidenum">
              <a:rPr sz="1400" dirty="0">
                <a:solidFill>
                  <a:srgbClr val="FFFFFF"/>
                </a:solidFill>
                <a:latin typeface="Calibri"/>
                <a:cs typeface="Calibri"/>
              </a:rPr>
              <a:t>1</a:t>
            </a:fld>
            <a:endParaRPr sz="1400" dirty="0">
              <a:latin typeface="Calibri"/>
              <a:cs typeface="Calibri"/>
            </a:endParaRPr>
          </a:p>
        </p:txBody>
      </p:sp>
      <p:sp>
        <p:nvSpPr>
          <p:cNvPr id="22" name="Rectangle 21">
            <a:extLst>
              <a:ext uri="{FF2B5EF4-FFF2-40B4-BE49-F238E27FC236}">
                <a16:creationId xmlns:a16="http://schemas.microsoft.com/office/drawing/2014/main" id="{F18A165B-AD20-4733-98B2-156E4893304D}"/>
              </a:ext>
            </a:extLst>
          </p:cNvPr>
          <p:cNvSpPr/>
          <p:nvPr/>
        </p:nvSpPr>
        <p:spPr>
          <a:xfrm>
            <a:off x="2832099" y="3208767"/>
            <a:ext cx="5791201" cy="646331"/>
          </a:xfrm>
          <a:prstGeom prst="rect">
            <a:avLst/>
          </a:prstGeom>
        </p:spPr>
        <p:txBody>
          <a:bodyPr wrap="square">
            <a:spAutoFit/>
          </a:bodyPr>
          <a:lstStyle/>
          <a:p>
            <a:r>
              <a:rPr lang="en-US" altLang="zh-TW" sz="3600" b="1" i="0" kern="100" dirty="0">
                <a:solidFill>
                  <a:srgbClr val="232A31"/>
                </a:solidFill>
                <a:effectLst/>
                <a:latin typeface="Times New Roman" panose="02020603050405020304" pitchFamily="18" charset="0"/>
                <a:ea typeface="標楷體" panose="03000509000000000000" pitchFamily="65" charset="-120"/>
              </a:rPr>
              <a:t>2023</a:t>
            </a:r>
            <a:r>
              <a:rPr lang="zh-TW" altLang="en-US" sz="3600" b="1" i="0" kern="100" dirty="0">
                <a:solidFill>
                  <a:srgbClr val="232A31"/>
                </a:solidFill>
                <a:effectLst/>
                <a:latin typeface="Times New Roman" panose="02020603050405020304" pitchFamily="18" charset="0"/>
                <a:ea typeface="標楷體" panose="03000509000000000000" pitchFamily="65" charset="-120"/>
              </a:rPr>
              <a:t> </a:t>
            </a:r>
            <a:r>
              <a:rPr lang="zh-TW" altLang="en-US" sz="3600" b="0" i="0" dirty="0">
                <a:solidFill>
                  <a:srgbClr val="232A31"/>
                </a:solidFill>
                <a:effectLst/>
                <a:latin typeface="標楷體" panose="03000509000000000000" pitchFamily="65" charset="-120"/>
                <a:ea typeface="標楷體" panose="03000509000000000000" pitchFamily="65" charset="-120"/>
              </a:rPr>
              <a:t>亞洲不織布</a:t>
            </a:r>
            <a:r>
              <a:rPr lang="zh-TW" altLang="en-US" sz="3600" b="0" i="0" dirty="0">
                <a:solidFill>
                  <a:srgbClr val="4D5156"/>
                </a:solidFill>
                <a:effectLst/>
                <a:latin typeface="標楷體" panose="03000509000000000000" pitchFamily="65" charset="-120"/>
                <a:ea typeface="標楷體" panose="03000509000000000000" pitchFamily="65" charset="-120"/>
              </a:rPr>
              <a:t>技術</a:t>
            </a:r>
            <a:r>
              <a:rPr lang="zh-TW" altLang="en-US" sz="3600" b="0" i="0" dirty="0">
                <a:solidFill>
                  <a:srgbClr val="232A31"/>
                </a:solidFill>
                <a:effectLst/>
                <a:latin typeface="標楷體" panose="03000509000000000000" pitchFamily="65" charset="-120"/>
                <a:ea typeface="標楷體" panose="03000509000000000000" pitchFamily="65" charset="-120"/>
              </a:rPr>
              <a:t>研討會</a:t>
            </a:r>
            <a:endParaRPr lang="en-US" sz="3600" b="1" dirty="0">
              <a:latin typeface="標楷體" panose="03000509000000000000" pitchFamily="65" charset="-120"/>
              <a:ea typeface="標楷體" panose="03000509000000000000" pitchFamily="65" charset="-120"/>
            </a:endParaRPr>
          </a:p>
        </p:txBody>
      </p:sp>
      <p:sp>
        <p:nvSpPr>
          <p:cNvPr id="23" name="Rectangle 22">
            <a:extLst>
              <a:ext uri="{FF2B5EF4-FFF2-40B4-BE49-F238E27FC236}">
                <a16:creationId xmlns:a16="http://schemas.microsoft.com/office/drawing/2014/main" id="{938C25F9-2158-4BBB-985E-1A9DA0700DF5}"/>
              </a:ext>
            </a:extLst>
          </p:cNvPr>
          <p:cNvSpPr/>
          <p:nvPr/>
        </p:nvSpPr>
        <p:spPr>
          <a:xfrm>
            <a:off x="663668" y="4320841"/>
            <a:ext cx="9870907" cy="461665"/>
          </a:xfrm>
          <a:prstGeom prst="rect">
            <a:avLst/>
          </a:prstGeom>
        </p:spPr>
        <p:txBody>
          <a:bodyPr wrap="none">
            <a:spAutoFit/>
          </a:bodyPr>
          <a:lstStyle/>
          <a:p>
            <a:r>
              <a:rPr lang="en-US" sz="2400" b="1" kern="100" dirty="0">
                <a:latin typeface="Times New Roman" panose="02020603050405020304" pitchFamily="18" charset="0"/>
                <a:ea typeface="標楷體" panose="03000509000000000000" pitchFamily="65" charset="-120"/>
              </a:rPr>
              <a:t>THE APPLICATION OF NONWOVEN IN INDUSTRIAL FILTRATION</a:t>
            </a:r>
            <a:endParaRPr lang="en-US" sz="2400" b="1" dirty="0"/>
          </a:p>
        </p:txBody>
      </p:sp>
      <p:sp>
        <p:nvSpPr>
          <p:cNvPr id="24" name="Rectangle 23">
            <a:extLst>
              <a:ext uri="{FF2B5EF4-FFF2-40B4-BE49-F238E27FC236}">
                <a16:creationId xmlns:a16="http://schemas.microsoft.com/office/drawing/2014/main" id="{84C74071-258B-4B33-85A2-52ECF75DA3E6}"/>
              </a:ext>
            </a:extLst>
          </p:cNvPr>
          <p:cNvSpPr/>
          <p:nvPr/>
        </p:nvSpPr>
        <p:spPr>
          <a:xfrm>
            <a:off x="3086452" y="5418257"/>
            <a:ext cx="5426486" cy="1427955"/>
          </a:xfrm>
          <a:prstGeom prst="rect">
            <a:avLst/>
          </a:prstGeom>
        </p:spPr>
        <p:txBody>
          <a:bodyPr wrap="none">
            <a:spAutoFit/>
          </a:bodyPr>
          <a:lstStyle/>
          <a:p>
            <a:pPr>
              <a:lnSpc>
                <a:spcPct val="150000"/>
              </a:lnSpc>
            </a:pPr>
            <a:r>
              <a:rPr lang="en-US" sz="2000" kern="100" dirty="0">
                <a:latin typeface="Times New Roman" panose="02020603050405020304" pitchFamily="18" charset="0"/>
                <a:ea typeface="標楷體" panose="03000509000000000000" pitchFamily="65" charset="-120"/>
              </a:rPr>
              <a:t>Prepared by: </a:t>
            </a:r>
            <a:r>
              <a:rPr lang="en-US" altLang="zh-TW" sz="2000" kern="100" dirty="0">
                <a:latin typeface="Times New Roman" panose="02020603050405020304" pitchFamily="18" charset="0"/>
                <a:ea typeface="標楷體" panose="03000509000000000000" pitchFamily="65" charset="-120"/>
              </a:rPr>
              <a:t>HO</a:t>
            </a:r>
            <a:r>
              <a:rPr lang="zh-TW" altLang="en-US" sz="2000" kern="100" dirty="0">
                <a:latin typeface="Times New Roman" panose="02020603050405020304" pitchFamily="18" charset="0"/>
                <a:ea typeface="標楷體" panose="03000509000000000000" pitchFamily="65" charset="-120"/>
              </a:rPr>
              <a:t> </a:t>
            </a:r>
            <a:r>
              <a:rPr lang="en-US" altLang="zh-TW" sz="2000" kern="100" dirty="0">
                <a:latin typeface="Times New Roman" panose="02020603050405020304" pitchFamily="18" charset="0"/>
                <a:ea typeface="標楷體" panose="03000509000000000000" pitchFamily="65" charset="-120"/>
              </a:rPr>
              <a:t>CHAO</a:t>
            </a:r>
            <a:r>
              <a:rPr lang="zh-TW" altLang="en-US" sz="2000" kern="100" dirty="0">
                <a:latin typeface="Times New Roman" panose="02020603050405020304" pitchFamily="18" charset="0"/>
                <a:ea typeface="標楷體" panose="03000509000000000000" pitchFamily="65" charset="-120"/>
              </a:rPr>
              <a:t> </a:t>
            </a:r>
            <a:r>
              <a:rPr lang="en-US" altLang="zh-TW" sz="2000" kern="100" dirty="0">
                <a:latin typeface="Times New Roman" panose="02020603050405020304" pitchFamily="18" charset="0"/>
                <a:ea typeface="標楷體" panose="03000509000000000000" pitchFamily="65" charset="-120"/>
              </a:rPr>
              <a:t>CHUAN</a:t>
            </a:r>
            <a:r>
              <a:rPr lang="zh-TW" altLang="en-US" sz="2000" kern="100" dirty="0">
                <a:latin typeface="Times New Roman" panose="02020603050405020304" pitchFamily="18" charset="0"/>
                <a:ea typeface="標楷體" panose="03000509000000000000" pitchFamily="65" charset="-120"/>
              </a:rPr>
              <a:t> </a:t>
            </a:r>
            <a:r>
              <a:rPr lang="en-US" sz="2000" kern="100" dirty="0">
                <a:latin typeface="Times New Roman" panose="02020603050405020304" pitchFamily="18" charset="0"/>
                <a:ea typeface="標楷體" panose="03000509000000000000" pitchFamily="65" charset="-120"/>
              </a:rPr>
              <a:t> Ph.D.</a:t>
            </a:r>
          </a:p>
          <a:p>
            <a:pPr>
              <a:lnSpc>
                <a:spcPct val="150000"/>
              </a:lnSpc>
            </a:pPr>
            <a:r>
              <a:rPr lang="en-US" sz="2000" kern="100" dirty="0">
                <a:latin typeface="Times New Roman" panose="02020603050405020304" pitchFamily="18" charset="0"/>
                <a:ea typeface="標楷體" panose="03000509000000000000" pitchFamily="65" charset="-120"/>
              </a:rPr>
              <a:t>Chairman of Bright </a:t>
            </a:r>
            <a:r>
              <a:rPr lang="en-US" sz="2000" kern="100" dirty="0" err="1">
                <a:latin typeface="Times New Roman" panose="02020603050405020304" pitchFamily="18" charset="0"/>
                <a:ea typeface="標楷體" panose="03000509000000000000" pitchFamily="65" charset="-120"/>
              </a:rPr>
              <a:t>Sheland</a:t>
            </a:r>
            <a:r>
              <a:rPr lang="en-US" sz="2000" kern="100" dirty="0">
                <a:latin typeface="Times New Roman" panose="02020603050405020304" pitchFamily="18" charset="0"/>
                <a:ea typeface="標楷體" panose="03000509000000000000" pitchFamily="65" charset="-120"/>
              </a:rPr>
              <a:t> International </a:t>
            </a:r>
            <a:r>
              <a:rPr lang="en-US" altLang="zh-TW" sz="2000" kern="100" dirty="0">
                <a:latin typeface="Times New Roman" panose="02020603050405020304" pitchFamily="18" charset="0"/>
                <a:ea typeface="標楷體" panose="03000509000000000000" pitchFamily="65" charset="-120"/>
              </a:rPr>
              <a:t>Co., Ltd.</a:t>
            </a:r>
            <a:endParaRPr lang="en-US" sz="2000" kern="100" dirty="0">
              <a:latin typeface="Times New Roman" panose="02020603050405020304" pitchFamily="18" charset="0"/>
              <a:ea typeface="標楷體" panose="03000509000000000000" pitchFamily="65" charset="-120"/>
            </a:endParaRPr>
          </a:p>
          <a:p>
            <a:pPr>
              <a:lnSpc>
                <a:spcPct val="150000"/>
              </a:lnSpc>
            </a:pPr>
            <a:r>
              <a:rPr lang="en-US" sz="2000" kern="100" dirty="0">
                <a:latin typeface="Times New Roman" panose="02020603050405020304" pitchFamily="18" charset="0"/>
                <a:ea typeface="標楷體" panose="03000509000000000000" pitchFamily="65" charset="-120"/>
              </a:rPr>
              <a:t>Hong Kong, October 29-31</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12064"/>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54278" y="454136"/>
            <a:ext cx="3262555"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a:t>
            </a:r>
            <a:r>
              <a:rPr lang="en-US" altLang="zh-TW" sz="2200" b="1" i="1" dirty="0">
                <a:solidFill>
                  <a:srgbClr val="1F3763"/>
                </a:solidFill>
                <a:latin typeface="Arial"/>
                <a:cs typeface="Arial"/>
              </a:rPr>
              <a:t>M</a:t>
            </a:r>
            <a:r>
              <a:rPr lang="en-US" sz="2200" b="1" i="1" dirty="0">
                <a:solidFill>
                  <a:srgbClr val="1F3763"/>
                </a:solidFill>
                <a:latin typeface="Arial"/>
                <a:cs typeface="Arial"/>
              </a:rPr>
              <a:t>elt </a:t>
            </a:r>
            <a:r>
              <a:rPr lang="en-US" altLang="zh-TW" sz="2200" b="1" i="1" dirty="0">
                <a:solidFill>
                  <a:srgbClr val="1F3763"/>
                </a:solidFill>
                <a:latin typeface="Arial"/>
                <a:cs typeface="Arial"/>
              </a:rPr>
              <a:t>B</a:t>
            </a:r>
            <a:r>
              <a:rPr lang="en-US" sz="2200" b="1" i="1" dirty="0">
                <a:solidFill>
                  <a:srgbClr val="1F3763"/>
                </a:solidFill>
                <a:latin typeface="Arial"/>
                <a:cs typeface="Arial"/>
              </a:rPr>
              <a:t>lown </a:t>
            </a:r>
            <a:r>
              <a:rPr lang="en-US" altLang="zh-TW" sz="2200" b="1" i="1" dirty="0">
                <a:solidFill>
                  <a:srgbClr val="1F3763"/>
                </a:solidFill>
                <a:latin typeface="Arial"/>
                <a:cs typeface="Arial"/>
              </a:rPr>
              <a:t>P</a:t>
            </a:r>
            <a:r>
              <a:rPr lang="en-US" sz="2200" b="1" i="1" dirty="0">
                <a:solidFill>
                  <a:srgbClr val="1F3763"/>
                </a:solidFill>
                <a:latin typeface="Arial"/>
                <a:cs typeface="Arial"/>
              </a:rPr>
              <a:t>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10</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322323" y="2330450"/>
            <a:ext cx="3652777" cy="1931041"/>
          </a:xfrm>
          <a:prstGeom prst="rect">
            <a:avLst/>
          </a:prstGeom>
          <a:noFill/>
        </p:spPr>
        <p:txBody>
          <a:bodyPr wrap="square" rtlCol="0">
            <a:spAutoFit/>
          </a:bodyPr>
          <a:lstStyle/>
          <a:p>
            <a:pPr>
              <a:lnSpc>
                <a:spcPct val="150000"/>
              </a:lnSpc>
            </a:pPr>
            <a:r>
              <a:rPr lang="zh-TW" altLang="en-US" sz="2200" b="1" dirty="0">
                <a:latin typeface="標楷體" panose="03000509000000000000" pitchFamily="65" charset="-120"/>
                <a:ea typeface="標楷體" panose="03000509000000000000" pitchFamily="65" charset="-120"/>
              </a:rPr>
              <a:t>熔噴濾芯</a:t>
            </a:r>
            <a:r>
              <a:rPr lang="en-US" altLang="zh-TW" sz="2200" b="1" dirty="0">
                <a:latin typeface="標楷體" panose="03000509000000000000" pitchFamily="65" charset="-120"/>
                <a:ea typeface="標楷體" panose="03000509000000000000" pitchFamily="65" charset="-120"/>
              </a:rPr>
              <a:t>: </a:t>
            </a:r>
            <a:endParaRPr lang="en-US" sz="2200" dirty="0">
              <a:latin typeface="標楷體" panose="03000509000000000000" pitchFamily="65" charset="-120"/>
              <a:ea typeface="標楷體" panose="03000509000000000000" pitchFamily="65" charset="-120"/>
            </a:endParaRPr>
          </a:p>
          <a:p>
            <a:pPr>
              <a:lnSpc>
                <a:spcPct val="150000"/>
              </a:lnSpc>
            </a:pPr>
            <a:r>
              <a:rPr lang="zh-TW" altLang="en-US" sz="2000" dirty="0">
                <a:latin typeface="標楷體" panose="03000509000000000000" pitchFamily="65" charset="-120"/>
                <a:ea typeface="標楷體" panose="03000509000000000000" pitchFamily="65" charset="-120"/>
              </a:rPr>
              <a:t>熔噴濾芯是由最細的聚合物纖維熔噴</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熔體吹塑</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製成的圓柱形濾芯，以通過旋轉軸來收集。</a:t>
            </a:r>
            <a:endParaRPr lang="en-US" sz="2000" dirty="0">
              <a:latin typeface="標楷體" panose="03000509000000000000" pitchFamily="65" charset="-120"/>
              <a:ea typeface="標楷體" panose="03000509000000000000" pitchFamily="65" charset="-120"/>
            </a:endParaRPr>
          </a:p>
        </p:txBody>
      </p:sp>
      <p:pic>
        <p:nvPicPr>
          <p:cNvPr id="22" name="Picture 21">
            <a:extLst>
              <a:ext uri="{FF2B5EF4-FFF2-40B4-BE49-F238E27FC236}">
                <a16:creationId xmlns:a16="http://schemas.microsoft.com/office/drawing/2014/main" id="{562B05B1-B00F-4D66-AFBC-158F5D502599}"/>
              </a:ext>
            </a:extLst>
          </p:cNvPr>
          <p:cNvPicPr>
            <a:picLocks noChangeAspect="1"/>
          </p:cNvPicPr>
          <p:nvPr/>
        </p:nvPicPr>
        <p:blipFill>
          <a:blip r:embed="rId3"/>
          <a:stretch>
            <a:fillRect/>
          </a:stretch>
        </p:blipFill>
        <p:spPr>
          <a:xfrm>
            <a:off x="4127500" y="1573826"/>
            <a:ext cx="6351268" cy="4457030"/>
          </a:xfrm>
          <a:prstGeom prst="rect">
            <a:avLst/>
          </a:prstGeom>
        </p:spPr>
      </p:pic>
    </p:spTree>
    <p:extLst>
      <p:ext uri="{BB962C8B-B14F-4D97-AF65-F5344CB8AC3E}">
        <p14:creationId xmlns:p14="http://schemas.microsoft.com/office/powerpoint/2010/main" val="334335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23258"/>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39318" y="472349"/>
            <a:ext cx="3408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a:t>
            </a:r>
            <a:r>
              <a:rPr lang="en-US" altLang="zh-TW" sz="2200" b="1" i="1" dirty="0">
                <a:solidFill>
                  <a:srgbClr val="1F3763"/>
                </a:solidFill>
                <a:latin typeface="Arial"/>
                <a:cs typeface="Arial"/>
              </a:rPr>
              <a:t>M</a:t>
            </a:r>
            <a:r>
              <a:rPr lang="en-US" sz="2200" b="1" i="1" dirty="0">
                <a:solidFill>
                  <a:srgbClr val="1F3763"/>
                </a:solidFill>
                <a:latin typeface="Arial"/>
                <a:cs typeface="Arial"/>
              </a:rPr>
              <a:t>elt </a:t>
            </a:r>
            <a:r>
              <a:rPr lang="en-US" altLang="zh-TW" sz="2200" b="1" i="1" dirty="0">
                <a:solidFill>
                  <a:srgbClr val="1F3763"/>
                </a:solidFill>
                <a:latin typeface="Arial"/>
                <a:cs typeface="Arial"/>
              </a:rPr>
              <a:t>B</a:t>
            </a:r>
            <a:r>
              <a:rPr lang="en-US" sz="2200" b="1" i="1" dirty="0">
                <a:solidFill>
                  <a:srgbClr val="1F3763"/>
                </a:solidFill>
                <a:latin typeface="Arial"/>
                <a:cs typeface="Arial"/>
              </a:rPr>
              <a:t>lown </a:t>
            </a:r>
            <a:r>
              <a:rPr lang="en-US" altLang="zh-TW" sz="2200" b="1" i="1" dirty="0">
                <a:solidFill>
                  <a:srgbClr val="1F3763"/>
                </a:solidFill>
                <a:latin typeface="Arial"/>
                <a:cs typeface="Arial"/>
              </a:rPr>
              <a:t>P</a:t>
            </a:r>
            <a:r>
              <a:rPr lang="en-US" sz="2200" b="1" i="1" dirty="0">
                <a:solidFill>
                  <a:srgbClr val="1F3763"/>
                </a:solidFill>
                <a:latin typeface="Arial"/>
                <a:cs typeface="Arial"/>
              </a:rPr>
              <a:t>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11</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297389" y="1373287"/>
            <a:ext cx="3848134" cy="461665"/>
          </a:xfrm>
          <a:prstGeom prst="rect">
            <a:avLst/>
          </a:prstGeom>
          <a:noFill/>
        </p:spPr>
        <p:txBody>
          <a:bodyPr wrap="square" rtlCol="0">
            <a:spAutoFit/>
          </a:bodyPr>
          <a:lstStyle/>
          <a:p>
            <a:r>
              <a:rPr lang="zh-TW" altLang="en-US" sz="2400" b="1" dirty="0">
                <a:latin typeface="標楷體" panose="03000509000000000000" pitchFamily="65" charset="-120"/>
                <a:ea typeface="標楷體" panose="03000509000000000000" pitchFamily="65" charset="-120"/>
              </a:rPr>
              <a:t>熔噴濾芯</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p:txBody>
      </p:sp>
      <p:pic>
        <p:nvPicPr>
          <p:cNvPr id="9" name="Picture 8">
            <a:extLst>
              <a:ext uri="{FF2B5EF4-FFF2-40B4-BE49-F238E27FC236}">
                <a16:creationId xmlns:a16="http://schemas.microsoft.com/office/drawing/2014/main" id="{44D6DF92-3755-4814-A358-0EF5B9BD0091}"/>
              </a:ext>
            </a:extLst>
          </p:cNvPr>
          <p:cNvPicPr>
            <a:picLocks noChangeAspect="1"/>
          </p:cNvPicPr>
          <p:nvPr/>
        </p:nvPicPr>
        <p:blipFill rotWithShape="1">
          <a:blip r:embed="rId2"/>
          <a:srcRect t="17445"/>
          <a:stretch/>
        </p:blipFill>
        <p:spPr>
          <a:xfrm>
            <a:off x="297389" y="2058933"/>
            <a:ext cx="4028530" cy="3325739"/>
          </a:xfrm>
          <a:prstGeom prst="rect">
            <a:avLst/>
          </a:prstGeom>
        </p:spPr>
      </p:pic>
      <p:sp>
        <p:nvSpPr>
          <p:cNvPr id="15" name="Rectangle 14">
            <a:extLst>
              <a:ext uri="{FF2B5EF4-FFF2-40B4-BE49-F238E27FC236}">
                <a16:creationId xmlns:a16="http://schemas.microsoft.com/office/drawing/2014/main" id="{95FA3E07-814F-49A8-B15A-F81645335F0E}"/>
              </a:ext>
            </a:extLst>
          </p:cNvPr>
          <p:cNvSpPr/>
          <p:nvPr/>
        </p:nvSpPr>
        <p:spPr>
          <a:xfrm>
            <a:off x="777016" y="5433823"/>
            <a:ext cx="2492990"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熔噴濾芯的顯微照片</a:t>
            </a:r>
            <a:endParaRPr lang="en-US" sz="2000" dirty="0">
              <a:latin typeface="標楷體" panose="03000509000000000000" pitchFamily="65" charset="-120"/>
              <a:ea typeface="標楷體" panose="03000509000000000000" pitchFamily="65" charset="-120"/>
            </a:endParaRPr>
          </a:p>
        </p:txBody>
      </p:sp>
      <p:sp>
        <p:nvSpPr>
          <p:cNvPr id="22" name="Rectangle 21">
            <a:extLst>
              <a:ext uri="{FF2B5EF4-FFF2-40B4-BE49-F238E27FC236}">
                <a16:creationId xmlns:a16="http://schemas.microsoft.com/office/drawing/2014/main" id="{9C43005E-54D9-4C77-8FAA-BBB3115FEAD5}"/>
              </a:ext>
            </a:extLst>
          </p:cNvPr>
          <p:cNvSpPr/>
          <p:nvPr/>
        </p:nvSpPr>
        <p:spPr>
          <a:xfrm>
            <a:off x="4813300" y="1779433"/>
            <a:ext cx="6064939" cy="3997633"/>
          </a:xfrm>
          <a:prstGeom prst="rect">
            <a:avLst/>
          </a:prstGeom>
        </p:spPr>
        <p:txBody>
          <a:bodyPr wrap="square">
            <a:spAutoFit/>
          </a:bodyPr>
          <a:lstStyle/>
          <a:p>
            <a:pPr marL="300355" marR="0">
              <a:lnSpc>
                <a:spcPts val="2800"/>
              </a:lnSpc>
              <a:spcBef>
                <a:spcPts val="0"/>
              </a:spcBef>
              <a:spcAft>
                <a:spcPts val="0"/>
              </a:spcAft>
            </a:pPr>
            <a:r>
              <a:rPr lang="zh-TW" altLang="en-US" sz="2000" dirty="0">
                <a:solidFill>
                  <a:srgbClr val="981B1E"/>
                </a:solidFill>
                <a:latin typeface="標楷體" panose="03000509000000000000" pitchFamily="65" charset="-120"/>
                <a:ea typeface="標楷體" panose="03000509000000000000" pitchFamily="65" charset="-120"/>
              </a:rPr>
              <a:t>獨特的熔噴濾材</a:t>
            </a:r>
            <a:r>
              <a:rPr lang="en-US" altLang="zh-TW" sz="2000" dirty="0">
                <a:solidFill>
                  <a:srgbClr val="981B1E"/>
                </a:solidFill>
                <a:latin typeface="標楷體" panose="03000509000000000000" pitchFamily="65" charset="-120"/>
                <a:ea typeface="標楷體" panose="03000509000000000000" pitchFamily="65" charset="-120"/>
              </a:rPr>
              <a:t>:</a:t>
            </a:r>
            <a:r>
              <a:rPr lang="zh-TW" altLang="en-US" sz="2000" dirty="0">
                <a:solidFill>
                  <a:srgbClr val="981B1E"/>
                </a:solidFill>
                <a:latin typeface="標楷體" panose="03000509000000000000" pitchFamily="65" charset="-120"/>
                <a:ea typeface="標楷體" panose="03000509000000000000" pitchFamily="65" charset="-120"/>
              </a:rPr>
              <a:t>	</a:t>
            </a:r>
            <a:endParaRPr lang="en-US" sz="2000" dirty="0">
              <a:latin typeface="標楷體" panose="03000509000000000000" pitchFamily="65" charset="-120"/>
              <a:ea typeface="標楷體" panose="03000509000000000000" pitchFamily="65" charset="-120"/>
            </a:endParaRPr>
          </a:p>
          <a:p>
            <a:pPr marL="342900" marR="0" lvl="0" indent="-342900">
              <a:lnSpc>
                <a:spcPts val="2700"/>
              </a:lnSpc>
              <a:spcBef>
                <a:spcPts val="335"/>
              </a:spcBef>
              <a:spcAft>
                <a:spcPts val="0"/>
              </a:spcAft>
              <a:buClr>
                <a:srgbClr val="981B1E"/>
              </a:buClr>
              <a:buSzPct val="100000"/>
              <a:buFont typeface="Arial MT"/>
              <a:buChar char="•"/>
              <a:tabLst>
                <a:tab pos="398145"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全聚丙烯材質</a:t>
            </a:r>
            <a:endParaRPr lang="en-US" sz="2000" dirty="0">
              <a:latin typeface="標楷體" panose="03000509000000000000" pitchFamily="65" charset="-120"/>
              <a:ea typeface="標楷體" panose="03000509000000000000" pitchFamily="65" charset="-120"/>
              <a:cs typeface="Arial MT"/>
            </a:endParaRPr>
          </a:p>
          <a:p>
            <a:pPr marL="342900" indent="-342900">
              <a:lnSpc>
                <a:spcPts val="2700"/>
              </a:lnSpc>
              <a:spcBef>
                <a:spcPts val="355"/>
              </a:spcBef>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分級孔隙結構，以實現真正的過濾</a:t>
            </a:r>
            <a:endParaRPr lang="en-US" sz="2000" dirty="0">
              <a:latin typeface="標楷體" panose="03000509000000000000" pitchFamily="65" charset="-120"/>
              <a:ea typeface="標楷體" panose="03000509000000000000" pitchFamily="65" charset="-120"/>
              <a:cs typeface="Arial MT"/>
            </a:endParaRPr>
          </a:p>
          <a:p>
            <a:pPr marL="342900" marR="0" lvl="0" indent="-342900">
              <a:lnSpc>
                <a:spcPts val="2700"/>
              </a:lnSpc>
              <a:spcBef>
                <a:spcPts val="355"/>
              </a:spcBef>
              <a:spcAft>
                <a:spcPts val="0"/>
              </a:spcAft>
              <a:buClr>
                <a:srgbClr val="981B1E"/>
              </a:buClr>
              <a:buSzPct val="100000"/>
              <a:buFont typeface="Arial MT"/>
              <a:buChar char="•"/>
              <a:tabLst>
                <a:tab pos="398145"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一致的性能</a:t>
            </a:r>
            <a:endParaRPr lang="en-US" sz="2000" dirty="0">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高空隙率，高納污力	</a:t>
            </a:r>
            <a:endParaRPr lang="en-US" sz="2000" dirty="0">
              <a:solidFill>
                <a:srgbClr val="231F20"/>
              </a:solidFill>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良好的納污能力</a:t>
            </a:r>
            <a:endParaRPr lang="en-US" sz="2000" dirty="0">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符合 </a:t>
            </a:r>
            <a:r>
              <a:rPr lang="en-US" altLang="zh-TW" sz="2000" dirty="0">
                <a:latin typeface="標楷體" panose="03000509000000000000" pitchFamily="65" charset="-120"/>
                <a:ea typeface="標楷體" panose="03000509000000000000" pitchFamily="65" charset="-120"/>
                <a:cs typeface="Arial MT"/>
              </a:rPr>
              <a:t>FDA </a:t>
            </a:r>
            <a:r>
              <a:rPr lang="zh-TW" altLang="en-US" sz="2000" dirty="0">
                <a:latin typeface="標楷體" panose="03000509000000000000" pitchFamily="65" charset="-120"/>
                <a:ea typeface="標楷體" panose="03000509000000000000" pitchFamily="65" charset="-120"/>
                <a:cs typeface="Arial MT"/>
              </a:rPr>
              <a:t>標準的優質材料	</a:t>
            </a:r>
            <a:endParaRPr lang="en-US" sz="2000" dirty="0">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能夠承受低壓降操作條件</a:t>
            </a:r>
            <a:endParaRPr lang="en-US" sz="2000" dirty="0">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耐受輕度腐蝕性液體和化學品</a:t>
            </a:r>
            <a:endParaRPr lang="en-US" altLang="zh-TW" sz="2000" dirty="0">
              <a:latin typeface="標楷體" panose="03000509000000000000" pitchFamily="65" charset="-120"/>
              <a:ea typeface="標楷體" panose="03000509000000000000" pitchFamily="65" charset="-120"/>
              <a:cs typeface="Arial MT"/>
            </a:endParaRPr>
          </a:p>
          <a:p>
            <a:pPr marL="342900" marR="756920" lvl="0" indent="-342900">
              <a:lnSpc>
                <a:spcPts val="2700"/>
              </a:lnSpc>
              <a:spcBef>
                <a:spcPts val="410"/>
              </a:spcBef>
              <a:spcAft>
                <a:spcPts val="0"/>
              </a:spcAft>
              <a:buClr>
                <a:srgbClr val="981B1E"/>
              </a:buClr>
              <a:buSzPct val="100000"/>
              <a:buFont typeface="Arial MT"/>
              <a:buChar char="•"/>
              <a:tabLst>
                <a:tab pos="398145" algn="l"/>
              </a:tabLst>
            </a:pPr>
            <a:r>
              <a:rPr lang="zh-TW" altLang="en-US" sz="2000" dirty="0">
                <a:latin typeface="標楷體" panose="03000509000000000000" pitchFamily="65" charset="-120"/>
                <a:ea typeface="標楷體" panose="03000509000000000000" pitchFamily="65" charset="-120"/>
                <a:cs typeface="Arial MT"/>
              </a:rPr>
              <a:t>符合經濟效益（物有所值）</a:t>
            </a:r>
            <a:endParaRPr lang="en-US" sz="2000" dirty="0">
              <a:latin typeface="標楷體" panose="03000509000000000000" pitchFamily="65" charset="-120"/>
              <a:ea typeface="標楷體" panose="03000509000000000000" pitchFamily="65" charset="-120"/>
              <a:cs typeface="Arial MT"/>
            </a:endParaRPr>
          </a:p>
        </p:txBody>
      </p:sp>
    </p:spTree>
    <p:extLst>
      <p:ext uri="{BB962C8B-B14F-4D97-AF65-F5344CB8AC3E}">
        <p14:creationId xmlns:p14="http://schemas.microsoft.com/office/powerpoint/2010/main" val="376836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23429"/>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0" y="457498"/>
            <a:ext cx="35613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Melt Blown Process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12</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320441" y="1418283"/>
            <a:ext cx="9879798" cy="800219"/>
          </a:xfrm>
          <a:prstGeom prst="rect">
            <a:avLst/>
          </a:prstGeom>
          <a:noFill/>
        </p:spPr>
        <p:txBody>
          <a:bodyPr wrap="square" rtlCol="0">
            <a:spAutoFit/>
          </a:bodyPr>
          <a:lstStyle/>
          <a:p>
            <a:r>
              <a:rPr lang="zh-TW" altLang="en-US" sz="2400" b="1" dirty="0">
                <a:latin typeface="標楷體" panose="03000509000000000000" pitchFamily="65" charset="-120"/>
                <a:ea typeface="標楷體" panose="03000509000000000000" pitchFamily="65" charset="-120"/>
              </a:rPr>
              <a:t>熔噴濾芯</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 </a:t>
            </a:r>
            <a:endParaRPr lang="en-US" altLang="zh-TW" sz="2400" b="1" dirty="0">
              <a:latin typeface="標楷體" panose="03000509000000000000" pitchFamily="65" charset="-120"/>
              <a:ea typeface="標楷體" panose="03000509000000000000" pitchFamily="65" charset="-120"/>
            </a:endParaRPr>
          </a:p>
          <a:p>
            <a:r>
              <a:rPr lang="en-US" sz="2200" b="1" dirty="0"/>
              <a:t>  </a:t>
            </a:r>
          </a:p>
        </p:txBody>
      </p:sp>
      <p:sp>
        <p:nvSpPr>
          <p:cNvPr id="17" name="Rectangle 16">
            <a:extLst>
              <a:ext uri="{FF2B5EF4-FFF2-40B4-BE49-F238E27FC236}">
                <a16:creationId xmlns:a16="http://schemas.microsoft.com/office/drawing/2014/main" id="{CD911F91-C070-42CA-8829-7ED7C8BD2379}"/>
              </a:ext>
            </a:extLst>
          </p:cNvPr>
          <p:cNvSpPr/>
          <p:nvPr/>
        </p:nvSpPr>
        <p:spPr>
          <a:xfrm>
            <a:off x="355566" y="2037113"/>
            <a:ext cx="5346700" cy="1464503"/>
          </a:xfrm>
          <a:prstGeom prst="rect">
            <a:avLst/>
          </a:prstGeom>
        </p:spPr>
        <p:txBody>
          <a:bodyPr>
            <a:spAutoFit/>
          </a:bodyPr>
          <a:lstStyle/>
          <a:p>
            <a:pPr marR="0">
              <a:spcBef>
                <a:spcPts val="510"/>
              </a:spcBef>
              <a:spcAft>
                <a:spcPts val="0"/>
              </a:spcAft>
            </a:pPr>
            <a:r>
              <a:rPr lang="zh-TW" altLang="en-US" sz="2000" dirty="0">
                <a:solidFill>
                  <a:srgbClr val="981B1E"/>
                </a:solidFill>
                <a:latin typeface="標楷體" panose="03000509000000000000" pitchFamily="65" charset="-120"/>
                <a:ea typeface="標楷體" panose="03000509000000000000" pitchFamily="65" charset="-120"/>
              </a:rPr>
              <a:t>端蓋</a:t>
            </a:r>
            <a:endParaRPr lang="en-US" sz="2000" dirty="0">
              <a:latin typeface="標楷體" panose="03000509000000000000" pitchFamily="65" charset="-120"/>
              <a:ea typeface="標楷體" panose="03000509000000000000" pitchFamily="65" charset="-120"/>
            </a:endParaRPr>
          </a:p>
          <a:p>
            <a:pPr marL="285750" marR="0" lvl="0" indent="-285750">
              <a:spcBef>
                <a:spcPts val="335"/>
              </a:spcBef>
              <a:spcAft>
                <a:spcPts val="0"/>
              </a:spcAft>
              <a:buClr>
                <a:srgbClr val="981B1E"/>
              </a:buClr>
              <a:buSzPct val="100000"/>
              <a:buFont typeface="Arial" panose="020B0604020202020204" pitchFamily="34" charset="0"/>
              <a:buChar char="•"/>
              <a:tabLst>
                <a:tab pos="313690"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多種可選配置</a:t>
            </a:r>
            <a:endParaRPr lang="en-US" sz="2000" dirty="0">
              <a:latin typeface="標楷體" panose="03000509000000000000" pitchFamily="65" charset="-120"/>
              <a:ea typeface="標楷體" panose="03000509000000000000" pitchFamily="65" charset="-120"/>
              <a:cs typeface="Arial MT"/>
            </a:endParaRPr>
          </a:p>
          <a:p>
            <a:pPr marL="285750" marR="0" lvl="0" indent="-285750">
              <a:spcBef>
                <a:spcPts val="355"/>
              </a:spcBef>
              <a:spcAft>
                <a:spcPts val="0"/>
              </a:spcAft>
              <a:buClr>
                <a:srgbClr val="981B1E"/>
              </a:buClr>
              <a:buSzPct val="100000"/>
              <a:buFont typeface="Arial" panose="020B0604020202020204" pitchFamily="34" charset="0"/>
              <a:buChar char="•"/>
              <a:tabLst>
                <a:tab pos="313690"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熱粘合到濾料上</a:t>
            </a:r>
            <a:endParaRPr lang="en-US" altLang="zh-TW" sz="2000" dirty="0">
              <a:solidFill>
                <a:srgbClr val="231F20"/>
              </a:solidFill>
              <a:latin typeface="標楷體" panose="03000509000000000000" pitchFamily="65" charset="-120"/>
              <a:ea typeface="標楷體" panose="03000509000000000000" pitchFamily="65" charset="-120"/>
              <a:cs typeface="Arial MT"/>
            </a:endParaRPr>
          </a:p>
          <a:p>
            <a:pPr marL="285750" marR="0" lvl="0" indent="-285750">
              <a:spcBef>
                <a:spcPts val="355"/>
              </a:spcBef>
              <a:spcAft>
                <a:spcPts val="0"/>
              </a:spcAft>
              <a:buClr>
                <a:srgbClr val="981B1E"/>
              </a:buClr>
              <a:buSzPct val="100000"/>
              <a:buFont typeface="Arial" panose="020B0604020202020204" pitchFamily="34" charset="0"/>
              <a:buChar char="•"/>
              <a:tabLst>
                <a:tab pos="313690" algn="l"/>
              </a:tabLst>
            </a:pPr>
            <a:r>
              <a:rPr lang="zh-TW" altLang="en-US" sz="2000" dirty="0">
                <a:solidFill>
                  <a:srgbClr val="231F20"/>
                </a:solidFill>
                <a:latin typeface="標楷體" panose="03000509000000000000" pitchFamily="65" charset="-120"/>
                <a:ea typeface="標楷體" panose="03000509000000000000" pitchFamily="65" charset="-120"/>
                <a:cs typeface="Arial MT"/>
              </a:rPr>
              <a:t>無粘合劑</a:t>
            </a:r>
            <a:endParaRPr lang="en-US" sz="2000" dirty="0">
              <a:effectLst/>
              <a:latin typeface="標楷體" panose="03000509000000000000" pitchFamily="65" charset="-120"/>
              <a:ea typeface="標楷體" panose="03000509000000000000" pitchFamily="65" charset="-120"/>
              <a:cs typeface="Arial MT"/>
            </a:endParaRPr>
          </a:p>
        </p:txBody>
      </p:sp>
      <p:sp>
        <p:nvSpPr>
          <p:cNvPr id="10" name="Rectangle 9">
            <a:extLst>
              <a:ext uri="{FF2B5EF4-FFF2-40B4-BE49-F238E27FC236}">
                <a16:creationId xmlns:a16="http://schemas.microsoft.com/office/drawing/2014/main" id="{81E6D461-AD08-46DA-A5B4-1CB89B85AFA4}"/>
              </a:ext>
            </a:extLst>
          </p:cNvPr>
          <p:cNvSpPr/>
          <p:nvPr/>
        </p:nvSpPr>
        <p:spPr>
          <a:xfrm>
            <a:off x="367577" y="4034417"/>
            <a:ext cx="5346700" cy="746358"/>
          </a:xfrm>
          <a:prstGeom prst="rect">
            <a:avLst/>
          </a:prstGeom>
        </p:spPr>
        <p:txBody>
          <a:bodyPr>
            <a:spAutoFit/>
          </a:bodyPr>
          <a:lstStyle/>
          <a:p>
            <a:pPr marR="0">
              <a:spcBef>
                <a:spcPts val="545"/>
              </a:spcBef>
              <a:spcAft>
                <a:spcPts val="0"/>
              </a:spcAft>
            </a:pPr>
            <a:r>
              <a:rPr lang="zh-TW" altLang="en-US" sz="2000" dirty="0">
                <a:solidFill>
                  <a:srgbClr val="981B1E"/>
                </a:solidFill>
                <a:latin typeface="標楷體" panose="03000509000000000000" pitchFamily="65" charset="-120"/>
                <a:ea typeface="標楷體" panose="03000509000000000000" pitchFamily="65" charset="-120"/>
              </a:rPr>
              <a:t>中心軸</a:t>
            </a:r>
            <a:endParaRPr lang="en-US" sz="2000" dirty="0">
              <a:latin typeface="標楷體" panose="03000509000000000000" pitchFamily="65" charset="-120"/>
              <a:ea typeface="標楷體" panose="03000509000000000000" pitchFamily="65" charset="-120"/>
            </a:endParaRPr>
          </a:p>
          <a:p>
            <a:pPr marL="342900" marR="0" lvl="0" indent="-342900">
              <a:spcBef>
                <a:spcPts val="335"/>
              </a:spcBef>
              <a:spcAft>
                <a:spcPts val="0"/>
              </a:spcAft>
              <a:buClr>
                <a:srgbClr val="981B1E"/>
              </a:buClr>
              <a:buSzPct val="100000"/>
              <a:buFont typeface="Arial MT"/>
              <a:buChar char="•"/>
              <a:tabLst>
                <a:tab pos="398145" algn="l"/>
              </a:tabLst>
            </a:pPr>
            <a:r>
              <a:rPr lang="zh-TW" altLang="en-US" sz="2000" dirty="0">
                <a:effectLst/>
                <a:latin typeface="標楷體" panose="03000509000000000000" pitchFamily="65" charset="-120"/>
                <a:ea typeface="標楷體" panose="03000509000000000000" pitchFamily="65" charset="-120"/>
                <a:cs typeface="Arial MT"/>
              </a:rPr>
              <a:t>耐高溫強度的環境</a:t>
            </a:r>
            <a:endParaRPr lang="en-US" sz="2000" dirty="0">
              <a:effectLst/>
              <a:latin typeface="標楷體" panose="03000509000000000000" pitchFamily="65" charset="-120"/>
              <a:ea typeface="標楷體" panose="03000509000000000000" pitchFamily="65" charset="-120"/>
              <a:cs typeface="Arial MT"/>
            </a:endParaRPr>
          </a:p>
        </p:txBody>
      </p:sp>
      <p:pic>
        <p:nvPicPr>
          <p:cNvPr id="12" name="Picture 11">
            <a:extLst>
              <a:ext uri="{FF2B5EF4-FFF2-40B4-BE49-F238E27FC236}">
                <a16:creationId xmlns:a16="http://schemas.microsoft.com/office/drawing/2014/main" id="{A600D4CC-8533-4687-A0CD-6180BA376828}"/>
              </a:ext>
            </a:extLst>
          </p:cNvPr>
          <p:cNvPicPr>
            <a:picLocks noChangeAspect="1"/>
          </p:cNvPicPr>
          <p:nvPr/>
        </p:nvPicPr>
        <p:blipFill>
          <a:blip r:embed="rId2"/>
          <a:stretch>
            <a:fillRect/>
          </a:stretch>
        </p:blipFill>
        <p:spPr>
          <a:xfrm>
            <a:off x="5026002" y="3669727"/>
            <a:ext cx="1376550" cy="1376550"/>
          </a:xfrm>
          <a:prstGeom prst="rect">
            <a:avLst/>
          </a:prstGeom>
        </p:spPr>
      </p:pic>
      <p:sp>
        <p:nvSpPr>
          <p:cNvPr id="13" name="Rectangle 12">
            <a:extLst>
              <a:ext uri="{FF2B5EF4-FFF2-40B4-BE49-F238E27FC236}">
                <a16:creationId xmlns:a16="http://schemas.microsoft.com/office/drawing/2014/main" id="{B3A00B2E-7DA1-4CD1-87EC-3A894A4432A5}"/>
              </a:ext>
            </a:extLst>
          </p:cNvPr>
          <p:cNvSpPr/>
          <p:nvPr/>
        </p:nvSpPr>
        <p:spPr>
          <a:xfrm>
            <a:off x="367577" y="5505954"/>
            <a:ext cx="5346700" cy="1105431"/>
          </a:xfrm>
          <a:prstGeom prst="rect">
            <a:avLst/>
          </a:prstGeom>
        </p:spPr>
        <p:txBody>
          <a:bodyPr>
            <a:spAutoFit/>
          </a:bodyPr>
          <a:lstStyle/>
          <a:p>
            <a:pPr marR="0">
              <a:spcBef>
                <a:spcPts val="545"/>
              </a:spcBef>
              <a:spcAft>
                <a:spcPts val="0"/>
              </a:spcAft>
            </a:pPr>
            <a:r>
              <a:rPr lang="zh-TW" altLang="en-US" sz="2000" dirty="0">
                <a:solidFill>
                  <a:srgbClr val="981B1E"/>
                </a:solidFill>
                <a:latin typeface="標楷體" panose="03000509000000000000" pitchFamily="65" charset="-120"/>
                <a:ea typeface="標楷體" panose="03000509000000000000" pitchFamily="65" charset="-120"/>
              </a:rPr>
              <a:t>墊片圈</a:t>
            </a:r>
            <a:endParaRPr lang="en-US" sz="2000" dirty="0">
              <a:latin typeface="標楷體" panose="03000509000000000000" pitchFamily="65" charset="-120"/>
              <a:ea typeface="標楷體" panose="03000509000000000000" pitchFamily="65" charset="-120"/>
            </a:endParaRPr>
          </a:p>
          <a:p>
            <a:pPr marL="342900" marR="0" lvl="0" indent="-342900">
              <a:spcBef>
                <a:spcPts val="335"/>
              </a:spcBef>
              <a:spcAft>
                <a:spcPts val="0"/>
              </a:spcAft>
              <a:buClr>
                <a:srgbClr val="981B1E"/>
              </a:buClr>
              <a:buSzPct val="100000"/>
              <a:buFont typeface="Arial MT"/>
              <a:buChar char="•"/>
              <a:tabLst>
                <a:tab pos="723265" algn="l"/>
              </a:tabLst>
            </a:pPr>
            <a:r>
              <a:rPr lang="en-US" altLang="zh-TW" sz="2000" dirty="0">
                <a:solidFill>
                  <a:srgbClr val="231F20"/>
                </a:solidFill>
                <a:latin typeface="標楷體" panose="03000509000000000000" pitchFamily="65" charset="-120"/>
                <a:ea typeface="標楷體" panose="03000509000000000000" pitchFamily="65" charset="-120"/>
                <a:cs typeface="Arial MT"/>
              </a:rPr>
              <a:t>O</a:t>
            </a:r>
            <a:r>
              <a:rPr lang="zh-TW" altLang="en-US" sz="2000" dirty="0">
                <a:solidFill>
                  <a:srgbClr val="231F20"/>
                </a:solidFill>
                <a:latin typeface="標楷體" panose="03000509000000000000" pitchFamily="65" charset="-120"/>
                <a:ea typeface="標楷體" panose="03000509000000000000" pitchFamily="65" charset="-120"/>
                <a:cs typeface="Arial MT"/>
              </a:rPr>
              <a:t>型環</a:t>
            </a:r>
            <a:r>
              <a:rPr lang="en-US" altLang="zh-TW" sz="2000" dirty="0">
                <a:solidFill>
                  <a:srgbClr val="231F20"/>
                </a:solidFill>
                <a:latin typeface="標楷體" panose="03000509000000000000" pitchFamily="65" charset="-120"/>
                <a:ea typeface="標楷體" panose="03000509000000000000" pitchFamily="65" charset="-120"/>
                <a:cs typeface="Arial MT"/>
              </a:rPr>
              <a:t>/</a:t>
            </a:r>
            <a:r>
              <a:rPr lang="zh-TW" altLang="en-US" sz="2000" dirty="0">
                <a:solidFill>
                  <a:srgbClr val="231F20"/>
                </a:solidFill>
                <a:latin typeface="標楷體" panose="03000509000000000000" pitchFamily="65" charset="-120"/>
                <a:ea typeface="標楷體" panose="03000509000000000000" pitchFamily="65" charset="-120"/>
                <a:cs typeface="Arial MT"/>
              </a:rPr>
              <a:t>墊片有多種材料可選擇</a:t>
            </a:r>
            <a:endParaRPr lang="en-US" sz="2000" dirty="0">
              <a:latin typeface="標楷體" panose="03000509000000000000" pitchFamily="65" charset="-120"/>
              <a:ea typeface="標楷體" panose="03000509000000000000" pitchFamily="65" charset="-120"/>
            </a:endParaRPr>
          </a:p>
          <a:p>
            <a:pPr marL="342900" marR="0" lvl="0" indent="-342900">
              <a:spcBef>
                <a:spcPts val="370"/>
              </a:spcBef>
              <a:spcAft>
                <a:spcPts val="0"/>
              </a:spcAft>
              <a:buClr>
                <a:srgbClr val="981B1E"/>
              </a:buClr>
              <a:buSzPct val="100000"/>
              <a:buFont typeface="Arial MT"/>
              <a:buChar char="•"/>
              <a:tabLst>
                <a:tab pos="723265" algn="l"/>
              </a:tabLst>
            </a:pPr>
            <a:r>
              <a:rPr lang="zh-TW" altLang="en-US" sz="2000" dirty="0">
                <a:solidFill>
                  <a:srgbClr val="231F20"/>
                </a:solidFill>
                <a:effectLst/>
                <a:latin typeface="標楷體" panose="03000509000000000000" pitchFamily="65" charset="-120"/>
                <a:ea typeface="標楷體" panose="03000509000000000000" pitchFamily="65" charset="-120"/>
                <a:cs typeface="Arial MT"/>
              </a:rPr>
              <a:t>防止液體外洩</a:t>
            </a:r>
            <a:endParaRPr lang="en-US" sz="2000" dirty="0">
              <a:effectLst/>
              <a:latin typeface="標楷體" panose="03000509000000000000" pitchFamily="65" charset="-120"/>
              <a:ea typeface="標楷體" panose="03000509000000000000" pitchFamily="65" charset="-120"/>
              <a:cs typeface="Arial MT"/>
            </a:endParaRPr>
          </a:p>
        </p:txBody>
      </p:sp>
      <p:pic>
        <p:nvPicPr>
          <p:cNvPr id="2050" name="Picture 2" descr="Graver Technologies Crystal MBF Series Filter Cartridge, 5 Micron, 40&quot;  Length, Cut Ends with No Gasket Seals">
            <a:extLst>
              <a:ext uri="{FF2B5EF4-FFF2-40B4-BE49-F238E27FC236}">
                <a16:creationId xmlns:a16="http://schemas.microsoft.com/office/drawing/2014/main" id="{33A709FC-6C71-44B0-8930-B30C8118D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869" y="1248276"/>
            <a:ext cx="2334343" cy="23343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ED6595A-8A87-4DF3-9C20-336ECA0EED6D}"/>
              </a:ext>
            </a:extLst>
          </p:cNvPr>
          <p:cNvPicPr>
            <a:picLocks noChangeAspect="1"/>
          </p:cNvPicPr>
          <p:nvPr/>
        </p:nvPicPr>
        <p:blipFill>
          <a:blip r:embed="rId4"/>
          <a:stretch>
            <a:fillRect/>
          </a:stretch>
        </p:blipFill>
        <p:spPr>
          <a:xfrm>
            <a:off x="4672783" y="5345109"/>
            <a:ext cx="5663000" cy="1679638"/>
          </a:xfrm>
          <a:prstGeom prst="rect">
            <a:avLst/>
          </a:prstGeom>
        </p:spPr>
      </p:pic>
    </p:spTree>
    <p:extLst>
      <p:ext uri="{BB962C8B-B14F-4D97-AF65-F5344CB8AC3E}">
        <p14:creationId xmlns:p14="http://schemas.microsoft.com/office/powerpoint/2010/main" val="81737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a16="http://schemas.microsoft.com/office/drawing/2014/main" id="{6F254CCA-61B8-630A-D714-6C701C21BEF3}"/>
              </a:ext>
            </a:extLst>
          </p:cNvPr>
          <p:cNvSpPr/>
          <p:nvPr/>
        </p:nvSpPr>
        <p:spPr>
          <a:xfrm>
            <a:off x="237876" y="2301494"/>
            <a:ext cx="10376390" cy="5001780"/>
          </a:xfrm>
          <a:prstGeom prst="rect">
            <a:avLst/>
          </a:prstGeom>
          <a:solidFill>
            <a:srgbClr val="F6F5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object 2"/>
          <p:cNvGrpSpPr/>
          <p:nvPr/>
        </p:nvGrpSpPr>
        <p:grpSpPr>
          <a:xfrm>
            <a:off x="0" y="224270"/>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04606" y="455367"/>
            <a:ext cx="3354948"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Melt Blown Process</a:t>
            </a:r>
            <a:endParaRPr sz="2200" dirty="0">
              <a:latin typeface="Arial"/>
              <a:cs typeface="Arial"/>
            </a:endParaRPr>
          </a:p>
        </p:txBody>
      </p:sp>
      <p:sp>
        <p:nvSpPr>
          <p:cNvPr id="11" name="object 11"/>
          <p:cNvSpPr txBox="1">
            <a:spLocks noGrp="1"/>
          </p:cNvSpPr>
          <p:nvPr>
            <p:ph type="sldNum" sz="quarter" idx="7"/>
          </p:nvPr>
        </p:nvSpPr>
        <p:spPr>
          <a:xfrm>
            <a:off x="10406629" y="7274497"/>
            <a:ext cx="256540" cy="203834"/>
          </a:xfrm>
          <a:prstGeom prst="rect">
            <a:avLst/>
          </a:prstGeom>
        </p:spPr>
        <p:txBody>
          <a:bodyPr vert="horz" wrap="square" lIns="0" tIns="0" rIns="0" bIns="0" rtlCol="0">
            <a:spAutoFit/>
          </a:bodyPr>
          <a:lstStyle/>
          <a:p>
            <a:pPr marL="38100">
              <a:lnSpc>
                <a:spcPts val="1435"/>
              </a:lnSpc>
            </a:pPr>
            <a:fld id="{81D60167-4931-47E6-BA6A-407CBD079E47}" type="slidenum">
              <a:rPr dirty="0"/>
              <a:t>13</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301583" y="1274361"/>
            <a:ext cx="9879798" cy="769441"/>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熔噴式濾芯應用</a:t>
            </a:r>
            <a:r>
              <a:rPr lang="en-US" altLang="zh-TW" sz="2200" b="1" dirty="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 </a:t>
            </a:r>
            <a:endParaRPr lang="en-US" altLang="zh-TW" sz="2200" b="1" dirty="0">
              <a:latin typeface="標楷體" panose="03000509000000000000" pitchFamily="65" charset="-120"/>
              <a:ea typeface="標楷體" panose="03000509000000000000" pitchFamily="65" charset="-120"/>
            </a:endParaRPr>
          </a:p>
          <a:p>
            <a:r>
              <a:rPr lang="en-US" sz="2200" b="1" dirty="0"/>
              <a:t>  </a:t>
            </a:r>
          </a:p>
        </p:txBody>
      </p:sp>
      <p:sp>
        <p:nvSpPr>
          <p:cNvPr id="17" name="Rectangle 16">
            <a:extLst>
              <a:ext uri="{FF2B5EF4-FFF2-40B4-BE49-F238E27FC236}">
                <a16:creationId xmlns:a16="http://schemas.microsoft.com/office/drawing/2014/main" id="{CD911F91-C070-42CA-8829-7ED7C8BD2379}"/>
              </a:ext>
            </a:extLst>
          </p:cNvPr>
          <p:cNvSpPr/>
          <p:nvPr/>
        </p:nvSpPr>
        <p:spPr>
          <a:xfrm>
            <a:off x="302106" y="1783172"/>
            <a:ext cx="10161947" cy="400110"/>
          </a:xfrm>
          <a:prstGeom prst="rect">
            <a:avLst/>
          </a:prstGeom>
        </p:spPr>
        <p:txBody>
          <a:bodyPr wrap="square">
            <a:spAutoFit/>
          </a:bodyPr>
          <a:lstStyle/>
          <a:p>
            <a:pPr marR="0">
              <a:spcBef>
                <a:spcPts val="510"/>
              </a:spcBef>
              <a:spcAft>
                <a:spcPts val="0"/>
              </a:spcAft>
            </a:pPr>
            <a:r>
              <a:rPr lang="zh-TW" altLang="en-US" sz="2000" dirty="0">
                <a:latin typeface="標楷體" panose="03000509000000000000" pitchFamily="65" charset="-120"/>
                <a:ea typeface="標楷體" panose="03000509000000000000" pitchFamily="65" charset="-120"/>
              </a:rPr>
              <a:t>熔噴式濾芯經常使用於許多行業的各種應用</a:t>
            </a:r>
            <a:r>
              <a:rPr lang="en-US" altLang="zh-TW" sz="2000" dirty="0">
                <a:latin typeface="標楷體" panose="03000509000000000000" pitchFamily="65" charset="-120"/>
                <a:ea typeface="標楷體" panose="03000509000000000000" pitchFamily="65" charset="-120"/>
              </a:rPr>
              <a:t>.</a:t>
            </a:r>
            <a:r>
              <a:rPr lang="en-US" sz="2000" dirty="0">
                <a:latin typeface="標楷體" panose="03000509000000000000" pitchFamily="65" charset="-120"/>
                <a:ea typeface="標楷體" panose="03000509000000000000" pitchFamily="65" charset="-120"/>
              </a:rPr>
              <a:t> </a:t>
            </a:r>
          </a:p>
        </p:txBody>
      </p:sp>
      <p:sp>
        <p:nvSpPr>
          <p:cNvPr id="10" name="Oval 5">
            <a:extLst>
              <a:ext uri="{FF2B5EF4-FFF2-40B4-BE49-F238E27FC236}">
                <a16:creationId xmlns:a16="http://schemas.microsoft.com/office/drawing/2014/main" id="{40B7026A-2863-5E17-C290-C10D35EFFE17}"/>
              </a:ext>
            </a:extLst>
          </p:cNvPr>
          <p:cNvSpPr>
            <a:spLocks noChangeArrowheads="1"/>
          </p:cNvSpPr>
          <p:nvPr/>
        </p:nvSpPr>
        <p:spPr bwMode="auto">
          <a:xfrm>
            <a:off x="4372714" y="2871894"/>
            <a:ext cx="3804421" cy="3820496"/>
          </a:xfrm>
          <a:prstGeom prst="ellipse">
            <a:avLst/>
          </a:prstGeom>
          <a:noFill/>
          <a:ln w="9525" cap="flat">
            <a:solidFill>
              <a:schemeClr val="accent1">
                <a:lumMod val="75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Oval 6">
            <a:extLst>
              <a:ext uri="{FF2B5EF4-FFF2-40B4-BE49-F238E27FC236}">
                <a16:creationId xmlns:a16="http://schemas.microsoft.com/office/drawing/2014/main" id="{8F0A034F-0FA3-5B77-9F6C-4190F3116135}"/>
              </a:ext>
            </a:extLst>
          </p:cNvPr>
          <p:cNvSpPr>
            <a:spLocks noChangeArrowheads="1"/>
          </p:cNvSpPr>
          <p:nvPr/>
        </p:nvSpPr>
        <p:spPr bwMode="auto">
          <a:xfrm>
            <a:off x="2234736" y="2871894"/>
            <a:ext cx="3804421" cy="3820496"/>
          </a:xfrm>
          <a:prstGeom prst="ellipse">
            <a:avLst/>
          </a:prstGeom>
          <a:noFill/>
          <a:ln w="9525" cap="flat">
            <a:solidFill>
              <a:schemeClr val="accent1">
                <a:lumMod val="75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Oval 7">
            <a:extLst>
              <a:ext uri="{FF2B5EF4-FFF2-40B4-BE49-F238E27FC236}">
                <a16:creationId xmlns:a16="http://schemas.microsoft.com/office/drawing/2014/main" id="{6D8FF09E-59F1-CD11-6BE3-3077176120EC}"/>
              </a:ext>
            </a:extLst>
          </p:cNvPr>
          <p:cNvSpPr>
            <a:spLocks noChangeArrowheads="1"/>
          </p:cNvSpPr>
          <p:nvPr/>
        </p:nvSpPr>
        <p:spPr bwMode="auto">
          <a:xfrm>
            <a:off x="4027994" y="3616703"/>
            <a:ext cx="2320161" cy="2330878"/>
          </a:xfrm>
          <a:prstGeom prst="ellipse">
            <a:avLst/>
          </a:pr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dirty="0"/>
          </a:p>
        </p:txBody>
      </p:sp>
      <p:sp>
        <p:nvSpPr>
          <p:cNvPr id="36" name="Line 14">
            <a:extLst>
              <a:ext uri="{FF2B5EF4-FFF2-40B4-BE49-F238E27FC236}">
                <a16:creationId xmlns:a16="http://schemas.microsoft.com/office/drawing/2014/main" id="{081F449C-4BF1-C7AA-C584-44F0ED764568}"/>
              </a:ext>
            </a:extLst>
          </p:cNvPr>
          <p:cNvSpPr>
            <a:spLocks noChangeShapeType="1"/>
          </p:cNvSpPr>
          <p:nvPr/>
        </p:nvSpPr>
        <p:spPr bwMode="auto">
          <a:xfrm>
            <a:off x="6348993" y="5188895"/>
            <a:ext cx="1344585" cy="515749"/>
          </a:xfrm>
          <a:prstGeom prst="line">
            <a:avLst/>
          </a:prstGeom>
          <a:noFill/>
          <a:ln w="12700"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8" name="Line 15">
            <a:extLst>
              <a:ext uri="{FF2B5EF4-FFF2-40B4-BE49-F238E27FC236}">
                <a16:creationId xmlns:a16="http://schemas.microsoft.com/office/drawing/2014/main" id="{006DE453-2A4C-0CAD-E441-DB3F01C0F1C6}"/>
              </a:ext>
            </a:extLst>
          </p:cNvPr>
          <p:cNvSpPr>
            <a:spLocks noChangeShapeType="1"/>
          </p:cNvSpPr>
          <p:nvPr/>
        </p:nvSpPr>
        <p:spPr bwMode="auto">
          <a:xfrm>
            <a:off x="2861530" y="3749294"/>
            <a:ext cx="1202185" cy="542262"/>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Line 16">
            <a:extLst>
              <a:ext uri="{FF2B5EF4-FFF2-40B4-BE49-F238E27FC236}">
                <a16:creationId xmlns:a16="http://schemas.microsoft.com/office/drawing/2014/main" id="{FE02EA8D-D45E-3893-0E89-5C95C876428D}"/>
              </a:ext>
            </a:extLst>
          </p:cNvPr>
          <p:cNvSpPr>
            <a:spLocks noChangeShapeType="1"/>
          </p:cNvSpPr>
          <p:nvPr/>
        </p:nvSpPr>
        <p:spPr bwMode="auto">
          <a:xfrm>
            <a:off x="6446391" y="4797324"/>
            <a:ext cx="1563090" cy="0"/>
          </a:xfrm>
          <a:prstGeom prst="line">
            <a:avLst/>
          </a:prstGeom>
          <a:noFill/>
          <a:ln w="12700"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1" name="Line 17">
            <a:extLst>
              <a:ext uri="{FF2B5EF4-FFF2-40B4-BE49-F238E27FC236}">
                <a16:creationId xmlns:a16="http://schemas.microsoft.com/office/drawing/2014/main" id="{175F0D9D-F57B-0F21-F3CF-6E9454E4EBE6}"/>
              </a:ext>
            </a:extLst>
          </p:cNvPr>
          <p:cNvSpPr>
            <a:spLocks noChangeShapeType="1"/>
          </p:cNvSpPr>
          <p:nvPr/>
        </p:nvSpPr>
        <p:spPr bwMode="auto">
          <a:xfrm>
            <a:off x="2389029" y="4773390"/>
            <a:ext cx="1540729" cy="18576"/>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3" name="Line 18">
            <a:extLst>
              <a:ext uri="{FF2B5EF4-FFF2-40B4-BE49-F238E27FC236}">
                <a16:creationId xmlns:a16="http://schemas.microsoft.com/office/drawing/2014/main" id="{AA916E38-31D9-82B5-EA2C-C7A3083DB850}"/>
              </a:ext>
            </a:extLst>
          </p:cNvPr>
          <p:cNvSpPr>
            <a:spLocks noChangeShapeType="1"/>
          </p:cNvSpPr>
          <p:nvPr/>
        </p:nvSpPr>
        <p:spPr bwMode="auto">
          <a:xfrm flipV="1">
            <a:off x="6085158" y="3111218"/>
            <a:ext cx="788731" cy="819290"/>
          </a:xfrm>
          <a:prstGeom prst="line">
            <a:avLst/>
          </a:prstGeom>
          <a:noFill/>
          <a:ln w="12700"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5" name="Line 19">
            <a:extLst>
              <a:ext uri="{FF2B5EF4-FFF2-40B4-BE49-F238E27FC236}">
                <a16:creationId xmlns:a16="http://schemas.microsoft.com/office/drawing/2014/main" id="{8ABEE57A-34CE-CC18-F58B-A05D014E3926}"/>
              </a:ext>
            </a:extLst>
          </p:cNvPr>
          <p:cNvSpPr>
            <a:spLocks noChangeShapeType="1"/>
          </p:cNvSpPr>
          <p:nvPr/>
        </p:nvSpPr>
        <p:spPr bwMode="auto">
          <a:xfrm flipV="1">
            <a:off x="3686708" y="5735337"/>
            <a:ext cx="694772" cy="771311"/>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4" name="TextBox 66">
            <a:extLst>
              <a:ext uri="{FF2B5EF4-FFF2-40B4-BE49-F238E27FC236}">
                <a16:creationId xmlns:a16="http://schemas.microsoft.com/office/drawing/2014/main" id="{C8D40D26-E8B5-CAFC-FE15-608C0549D231}"/>
              </a:ext>
            </a:extLst>
          </p:cNvPr>
          <p:cNvSpPr txBox="1"/>
          <p:nvPr/>
        </p:nvSpPr>
        <p:spPr>
          <a:xfrm>
            <a:off x="4172294" y="4961662"/>
            <a:ext cx="2064745" cy="769441"/>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ctr"/>
            <a:r>
              <a:rPr lang="en-US" altLang="zh-TW" sz="2200" dirty="0">
                <a:solidFill>
                  <a:schemeClr val="tx2">
                    <a:lumMod val="50000"/>
                  </a:schemeClr>
                </a:solidFill>
                <a:latin typeface="+mj-lt"/>
              </a:rPr>
              <a:t>Melt Blown Cartridge Filter</a:t>
            </a:r>
          </a:p>
        </p:txBody>
      </p:sp>
      <p:pic>
        <p:nvPicPr>
          <p:cNvPr id="61" name="Picture 2" descr="Graver Technologies Crystal MBF Series Filter Cartridge, 5 Micron, 40&quot;  Length, Cut Ends with No Gasket Seals">
            <a:extLst>
              <a:ext uri="{FF2B5EF4-FFF2-40B4-BE49-F238E27FC236}">
                <a16:creationId xmlns:a16="http://schemas.microsoft.com/office/drawing/2014/main" id="{42E82A07-0ABA-DA36-2263-A5D6401270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7112" y="3736128"/>
            <a:ext cx="1314161" cy="1314161"/>
          </a:xfrm>
          <a:prstGeom prst="rect">
            <a:avLst/>
          </a:prstGeom>
          <a:noFill/>
          <a:extLst>
            <a:ext uri="{909E8E84-426E-40DD-AFC4-6F175D3DCCD1}">
              <a14:hiddenFill xmlns:a14="http://schemas.microsoft.com/office/drawing/2010/main">
                <a:solidFill>
                  <a:srgbClr val="FFFFFF"/>
                </a:solidFill>
              </a14:hiddenFill>
            </a:ext>
          </a:extLst>
        </p:spPr>
      </p:pic>
      <p:sp>
        <p:nvSpPr>
          <p:cNvPr id="62" name="Line 15">
            <a:extLst>
              <a:ext uri="{FF2B5EF4-FFF2-40B4-BE49-F238E27FC236}">
                <a16:creationId xmlns:a16="http://schemas.microsoft.com/office/drawing/2014/main" id="{4AA7E7F3-9939-2AC7-85EC-47C0555F18E5}"/>
              </a:ext>
            </a:extLst>
          </p:cNvPr>
          <p:cNvSpPr>
            <a:spLocks noChangeShapeType="1"/>
          </p:cNvSpPr>
          <p:nvPr/>
        </p:nvSpPr>
        <p:spPr bwMode="auto">
          <a:xfrm>
            <a:off x="3686707" y="3036196"/>
            <a:ext cx="664219" cy="880368"/>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3" name="Line 19">
            <a:extLst>
              <a:ext uri="{FF2B5EF4-FFF2-40B4-BE49-F238E27FC236}">
                <a16:creationId xmlns:a16="http://schemas.microsoft.com/office/drawing/2014/main" id="{C5382A94-56F8-46A6-8581-066028D4EB52}"/>
              </a:ext>
            </a:extLst>
          </p:cNvPr>
          <p:cNvSpPr>
            <a:spLocks noChangeShapeType="1"/>
          </p:cNvSpPr>
          <p:nvPr/>
        </p:nvSpPr>
        <p:spPr bwMode="auto">
          <a:xfrm flipV="1">
            <a:off x="2710680" y="5344158"/>
            <a:ext cx="1377096" cy="360486"/>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5" name="文字方塊 64">
            <a:extLst>
              <a:ext uri="{FF2B5EF4-FFF2-40B4-BE49-F238E27FC236}">
                <a16:creationId xmlns:a16="http://schemas.microsoft.com/office/drawing/2014/main" id="{E35FA2E0-2C57-BB75-7C48-9D9FC2990CE6}"/>
              </a:ext>
            </a:extLst>
          </p:cNvPr>
          <p:cNvSpPr txBox="1"/>
          <p:nvPr/>
        </p:nvSpPr>
        <p:spPr>
          <a:xfrm>
            <a:off x="2054085" y="2526424"/>
            <a:ext cx="3176367" cy="369332"/>
          </a:xfrm>
          <a:prstGeom prst="rect">
            <a:avLst/>
          </a:prstGeom>
          <a:noFill/>
        </p:spPr>
        <p:txBody>
          <a:bodyPr wrap="square" rtlCol="0">
            <a:spAutoFit/>
          </a:bodyPr>
          <a:lstStyle/>
          <a:p>
            <a:r>
              <a:rPr lang="zh-TW" altLang="en-US" dirty="0">
                <a:solidFill>
                  <a:schemeClr val="accent1">
                    <a:lumMod val="50000"/>
                  </a:schemeClr>
                </a:solidFill>
                <a:latin typeface="+mj-lt"/>
                <a:ea typeface="Tahoma" panose="020B0604030504040204" pitchFamily="34" charset="0"/>
              </a:rPr>
              <a:t>攝影液體過濾</a:t>
            </a:r>
            <a:endParaRPr lang="en-US" altLang="zh-TW" dirty="0">
              <a:solidFill>
                <a:schemeClr val="accent1">
                  <a:lumMod val="50000"/>
                </a:schemeClr>
              </a:solidFill>
              <a:latin typeface="+mj-lt"/>
              <a:ea typeface="Tahoma" panose="020B0604030504040204" pitchFamily="34" charset="0"/>
            </a:endParaRPr>
          </a:p>
        </p:txBody>
      </p:sp>
      <p:sp>
        <p:nvSpPr>
          <p:cNvPr id="66" name="文字方塊 65">
            <a:extLst>
              <a:ext uri="{FF2B5EF4-FFF2-40B4-BE49-F238E27FC236}">
                <a16:creationId xmlns:a16="http://schemas.microsoft.com/office/drawing/2014/main" id="{107432BE-26EF-C231-842C-48C5F08CF5EE}"/>
              </a:ext>
            </a:extLst>
          </p:cNvPr>
          <p:cNvSpPr txBox="1"/>
          <p:nvPr/>
        </p:nvSpPr>
        <p:spPr>
          <a:xfrm>
            <a:off x="153027" y="3288950"/>
            <a:ext cx="2449290" cy="369332"/>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高粘度液體的應用</a:t>
            </a:r>
            <a:endParaRPr lang="en-US" altLang="zh-TW" dirty="0">
              <a:solidFill>
                <a:schemeClr val="accent1">
                  <a:lumMod val="50000"/>
                </a:schemeClr>
              </a:solidFill>
              <a:latin typeface="+mj-lt"/>
              <a:ea typeface="Tahoma" panose="020B0604030504040204" pitchFamily="34" charset="0"/>
            </a:endParaRPr>
          </a:p>
        </p:txBody>
      </p:sp>
      <p:sp>
        <p:nvSpPr>
          <p:cNvPr id="67" name="文字方塊 66">
            <a:extLst>
              <a:ext uri="{FF2B5EF4-FFF2-40B4-BE49-F238E27FC236}">
                <a16:creationId xmlns:a16="http://schemas.microsoft.com/office/drawing/2014/main" id="{08BF5B86-8BF0-C574-5891-A48463514E34}"/>
              </a:ext>
            </a:extLst>
          </p:cNvPr>
          <p:cNvSpPr txBox="1"/>
          <p:nvPr/>
        </p:nvSpPr>
        <p:spPr>
          <a:xfrm>
            <a:off x="182799" y="4392453"/>
            <a:ext cx="2022166" cy="646331"/>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紡織印刷油墨和特種塗料</a:t>
            </a:r>
            <a:endParaRPr lang="en-US" altLang="zh-TW" dirty="0">
              <a:solidFill>
                <a:schemeClr val="accent1">
                  <a:lumMod val="50000"/>
                </a:schemeClr>
              </a:solidFill>
              <a:latin typeface="+mj-lt"/>
              <a:ea typeface="Tahoma" panose="020B0604030504040204" pitchFamily="34" charset="0"/>
            </a:endParaRPr>
          </a:p>
        </p:txBody>
      </p:sp>
      <p:sp>
        <p:nvSpPr>
          <p:cNvPr id="69" name="文字方塊 68">
            <a:extLst>
              <a:ext uri="{FF2B5EF4-FFF2-40B4-BE49-F238E27FC236}">
                <a16:creationId xmlns:a16="http://schemas.microsoft.com/office/drawing/2014/main" id="{62C1AF08-F585-ED07-10EC-EE79070A7BD2}"/>
              </a:ext>
            </a:extLst>
          </p:cNvPr>
          <p:cNvSpPr txBox="1"/>
          <p:nvPr/>
        </p:nvSpPr>
        <p:spPr>
          <a:xfrm>
            <a:off x="653683" y="5717020"/>
            <a:ext cx="2429645" cy="369332"/>
          </a:xfrm>
          <a:prstGeom prst="rect">
            <a:avLst/>
          </a:prstGeom>
          <a:noFill/>
        </p:spPr>
        <p:txBody>
          <a:bodyPr wrap="square">
            <a:spAutoFit/>
          </a:bodyPr>
          <a:lstStyle/>
          <a:p>
            <a:pPr marL="53975" marR="0">
              <a:spcBef>
                <a:spcPts val="510"/>
              </a:spcBef>
              <a:spcAft>
                <a:spcPts val="0"/>
              </a:spcAft>
            </a:pPr>
            <a:r>
              <a:rPr lang="zh-TW" altLang="en-US" dirty="0">
                <a:solidFill>
                  <a:schemeClr val="accent1">
                    <a:lumMod val="50000"/>
                  </a:schemeClr>
                </a:solidFill>
                <a:latin typeface="+mj-lt"/>
                <a:ea typeface="Tahoma" panose="020B0604030504040204" pitchFamily="34" charset="0"/>
              </a:rPr>
              <a:t>化學過濾應用</a:t>
            </a:r>
            <a:endParaRPr lang="en-US" altLang="zh-TW" dirty="0">
              <a:solidFill>
                <a:schemeClr val="accent1">
                  <a:lumMod val="50000"/>
                </a:schemeClr>
              </a:solidFill>
              <a:latin typeface="+mj-lt"/>
              <a:ea typeface="Tahoma" panose="020B0604030504040204" pitchFamily="34" charset="0"/>
            </a:endParaRPr>
          </a:p>
        </p:txBody>
      </p:sp>
      <p:sp>
        <p:nvSpPr>
          <p:cNvPr id="70" name="文字方塊 69">
            <a:extLst>
              <a:ext uri="{FF2B5EF4-FFF2-40B4-BE49-F238E27FC236}">
                <a16:creationId xmlns:a16="http://schemas.microsoft.com/office/drawing/2014/main" id="{662A0E3C-7826-AB2F-B15B-F34A83B5AEF0}"/>
              </a:ext>
            </a:extLst>
          </p:cNvPr>
          <p:cNvSpPr txBox="1"/>
          <p:nvPr/>
        </p:nvSpPr>
        <p:spPr>
          <a:xfrm>
            <a:off x="339740" y="6783705"/>
            <a:ext cx="4848334" cy="369332"/>
          </a:xfrm>
          <a:prstGeom prst="rect">
            <a:avLst/>
          </a:prstGeom>
          <a:noFill/>
        </p:spPr>
        <p:txBody>
          <a:bodyPr wrap="square">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含蓋弱酸和弱鹼、化學品和溶劑過濾的應用</a:t>
            </a:r>
            <a:r>
              <a:rPr lang="en-US" altLang="zh-TW" dirty="0">
                <a:solidFill>
                  <a:schemeClr val="accent1">
                    <a:lumMod val="50000"/>
                  </a:schemeClr>
                </a:solidFill>
                <a:latin typeface="+mj-lt"/>
                <a:ea typeface="Tahoma" panose="020B0604030504040204" pitchFamily="34" charset="0"/>
              </a:rPr>
              <a:t>.</a:t>
            </a:r>
            <a:endParaRPr lang="en-US" altLang="zh-TW" dirty="0">
              <a:solidFill>
                <a:schemeClr val="accent1">
                  <a:lumMod val="50000"/>
                </a:schemeClr>
              </a:solidFill>
              <a:latin typeface="+mj-lt"/>
              <a:ea typeface="Arial MT"/>
              <a:cs typeface="Arial MT"/>
            </a:endParaRPr>
          </a:p>
        </p:txBody>
      </p:sp>
      <p:sp>
        <p:nvSpPr>
          <p:cNvPr id="71" name="Line 18">
            <a:extLst>
              <a:ext uri="{FF2B5EF4-FFF2-40B4-BE49-F238E27FC236}">
                <a16:creationId xmlns:a16="http://schemas.microsoft.com/office/drawing/2014/main" id="{9F30FBF6-1A14-AEAF-31B1-3424C6805803}"/>
              </a:ext>
            </a:extLst>
          </p:cNvPr>
          <p:cNvSpPr>
            <a:spLocks noChangeShapeType="1"/>
          </p:cNvSpPr>
          <p:nvPr/>
        </p:nvSpPr>
        <p:spPr bwMode="auto">
          <a:xfrm flipV="1">
            <a:off x="6334950" y="3933253"/>
            <a:ext cx="1350302" cy="369769"/>
          </a:xfrm>
          <a:prstGeom prst="line">
            <a:avLst/>
          </a:prstGeom>
          <a:noFill/>
          <a:ln w="12700"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2" name="Line 14">
            <a:extLst>
              <a:ext uri="{FF2B5EF4-FFF2-40B4-BE49-F238E27FC236}">
                <a16:creationId xmlns:a16="http://schemas.microsoft.com/office/drawing/2014/main" id="{2289EC47-3959-A4A3-6E8E-7C0F8AFB4483}"/>
              </a:ext>
            </a:extLst>
          </p:cNvPr>
          <p:cNvSpPr>
            <a:spLocks noChangeShapeType="1"/>
          </p:cNvSpPr>
          <p:nvPr/>
        </p:nvSpPr>
        <p:spPr bwMode="auto">
          <a:xfrm>
            <a:off x="6035901" y="5645840"/>
            <a:ext cx="998260" cy="735488"/>
          </a:xfrm>
          <a:prstGeom prst="line">
            <a:avLst/>
          </a:prstGeom>
          <a:noFill/>
          <a:ln w="12700"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3" name="文字方塊 72">
            <a:extLst>
              <a:ext uri="{FF2B5EF4-FFF2-40B4-BE49-F238E27FC236}">
                <a16:creationId xmlns:a16="http://schemas.microsoft.com/office/drawing/2014/main" id="{C9B57DF5-12F2-E9DB-52BA-118D63D29479}"/>
              </a:ext>
            </a:extLst>
          </p:cNvPr>
          <p:cNvSpPr txBox="1"/>
          <p:nvPr/>
        </p:nvSpPr>
        <p:spPr>
          <a:xfrm>
            <a:off x="7151446" y="2640561"/>
            <a:ext cx="3176367" cy="369332"/>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金屬電鍍</a:t>
            </a:r>
            <a:endParaRPr lang="en-US" altLang="zh-TW" dirty="0">
              <a:solidFill>
                <a:schemeClr val="accent1">
                  <a:lumMod val="50000"/>
                </a:schemeClr>
              </a:solidFill>
              <a:latin typeface="+mj-lt"/>
              <a:ea typeface="Tahoma" panose="020B0604030504040204" pitchFamily="34" charset="0"/>
            </a:endParaRPr>
          </a:p>
        </p:txBody>
      </p:sp>
      <p:sp>
        <p:nvSpPr>
          <p:cNvPr id="74" name="文字方塊 73">
            <a:extLst>
              <a:ext uri="{FF2B5EF4-FFF2-40B4-BE49-F238E27FC236}">
                <a16:creationId xmlns:a16="http://schemas.microsoft.com/office/drawing/2014/main" id="{8766649B-D6ED-BAD1-8FD8-A64E86F7E2F2}"/>
              </a:ext>
            </a:extLst>
          </p:cNvPr>
          <p:cNvSpPr txBox="1"/>
          <p:nvPr/>
        </p:nvSpPr>
        <p:spPr>
          <a:xfrm>
            <a:off x="8222864" y="3681473"/>
            <a:ext cx="2173700" cy="369332"/>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水及廢水過濾</a:t>
            </a:r>
            <a:endParaRPr lang="en-US" altLang="zh-TW" dirty="0">
              <a:solidFill>
                <a:schemeClr val="accent1">
                  <a:lumMod val="50000"/>
                </a:schemeClr>
              </a:solidFill>
              <a:latin typeface="+mj-lt"/>
              <a:ea typeface="Tahoma" panose="020B0604030504040204" pitchFamily="34" charset="0"/>
            </a:endParaRPr>
          </a:p>
        </p:txBody>
      </p:sp>
      <p:sp>
        <p:nvSpPr>
          <p:cNvPr id="75" name="文字方塊 74">
            <a:extLst>
              <a:ext uri="{FF2B5EF4-FFF2-40B4-BE49-F238E27FC236}">
                <a16:creationId xmlns:a16="http://schemas.microsoft.com/office/drawing/2014/main" id="{4F0051AB-5F10-F844-FDC7-50D68CA05C54}"/>
              </a:ext>
            </a:extLst>
          </p:cNvPr>
          <p:cNvSpPr txBox="1"/>
          <p:nvPr/>
        </p:nvSpPr>
        <p:spPr>
          <a:xfrm>
            <a:off x="8281824" y="4636931"/>
            <a:ext cx="2173700" cy="369332"/>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反滲透前過濾</a:t>
            </a:r>
            <a:endParaRPr lang="en-US" altLang="zh-TW" dirty="0">
              <a:solidFill>
                <a:schemeClr val="accent1">
                  <a:lumMod val="50000"/>
                </a:schemeClr>
              </a:solidFill>
              <a:latin typeface="+mj-lt"/>
              <a:ea typeface="Tahoma" panose="020B0604030504040204" pitchFamily="34" charset="0"/>
            </a:endParaRPr>
          </a:p>
        </p:txBody>
      </p:sp>
      <p:sp>
        <p:nvSpPr>
          <p:cNvPr id="76" name="文字方塊 75">
            <a:extLst>
              <a:ext uri="{FF2B5EF4-FFF2-40B4-BE49-F238E27FC236}">
                <a16:creationId xmlns:a16="http://schemas.microsoft.com/office/drawing/2014/main" id="{2205B325-A4C2-66E2-654F-C2B0EFC9ECFA}"/>
              </a:ext>
            </a:extLst>
          </p:cNvPr>
          <p:cNvSpPr txBox="1"/>
          <p:nvPr/>
        </p:nvSpPr>
        <p:spPr>
          <a:xfrm>
            <a:off x="8166188" y="5599884"/>
            <a:ext cx="2475158" cy="369332"/>
          </a:xfrm>
          <a:prstGeom prst="rect">
            <a:avLst/>
          </a:prstGeom>
          <a:noFill/>
        </p:spPr>
        <p:txBody>
          <a:bodyPr wrap="square" rtlCol="0">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海水淡化</a:t>
            </a:r>
            <a:endParaRPr lang="en-US" altLang="zh-TW" dirty="0">
              <a:solidFill>
                <a:schemeClr val="accent1">
                  <a:lumMod val="50000"/>
                </a:schemeClr>
              </a:solidFill>
              <a:latin typeface="+mj-lt"/>
              <a:ea typeface="Tahoma" panose="020B0604030504040204" pitchFamily="34" charset="0"/>
            </a:endParaRPr>
          </a:p>
        </p:txBody>
      </p:sp>
      <p:sp>
        <p:nvSpPr>
          <p:cNvPr id="78" name="文字方塊 77">
            <a:extLst>
              <a:ext uri="{FF2B5EF4-FFF2-40B4-BE49-F238E27FC236}">
                <a16:creationId xmlns:a16="http://schemas.microsoft.com/office/drawing/2014/main" id="{FEDAF01D-84EF-7EC2-A00C-5B2A9E2338B2}"/>
              </a:ext>
            </a:extLst>
          </p:cNvPr>
          <p:cNvSpPr txBox="1"/>
          <p:nvPr/>
        </p:nvSpPr>
        <p:spPr>
          <a:xfrm>
            <a:off x="7375374" y="6506135"/>
            <a:ext cx="3159525" cy="369332"/>
          </a:xfrm>
          <a:prstGeom prst="rect">
            <a:avLst/>
          </a:prstGeom>
          <a:noFill/>
        </p:spPr>
        <p:txBody>
          <a:bodyPr wrap="square">
            <a:spAutoFit/>
          </a:bodyPr>
          <a:lstStyle/>
          <a:p>
            <a:pPr marR="0">
              <a:spcBef>
                <a:spcPts val="510"/>
              </a:spcBef>
              <a:spcAft>
                <a:spcPts val="0"/>
              </a:spcAft>
            </a:pPr>
            <a:r>
              <a:rPr lang="zh-TW" altLang="en-US" dirty="0">
                <a:solidFill>
                  <a:schemeClr val="accent1">
                    <a:lumMod val="50000"/>
                  </a:schemeClr>
                </a:solidFill>
                <a:latin typeface="+mj-lt"/>
                <a:ea typeface="Tahoma" panose="020B0604030504040204" pitchFamily="34" charset="0"/>
              </a:rPr>
              <a:t>工業水處理系統的前過濾</a:t>
            </a:r>
            <a:endParaRPr lang="en-US" altLang="zh-TW" dirty="0">
              <a:solidFill>
                <a:schemeClr val="accent1">
                  <a:lumMod val="50000"/>
                </a:schemeClr>
              </a:solidFill>
              <a:latin typeface="+mj-lt"/>
              <a:ea typeface="Tahoma" panose="020B0604030504040204" pitchFamily="34" charset="0"/>
            </a:endParaRPr>
          </a:p>
        </p:txBody>
      </p:sp>
    </p:spTree>
    <p:extLst>
      <p:ext uri="{BB962C8B-B14F-4D97-AF65-F5344CB8AC3E}">
        <p14:creationId xmlns:p14="http://schemas.microsoft.com/office/powerpoint/2010/main" val="324039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51" y="196735"/>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39834" y="446318"/>
            <a:ext cx="3408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a:t>
            </a:r>
            <a:r>
              <a:rPr lang="en-US" altLang="zh-TW" sz="2200" b="1" i="1" dirty="0">
                <a:solidFill>
                  <a:srgbClr val="1F3763"/>
                </a:solidFill>
                <a:latin typeface="Arial"/>
                <a:cs typeface="Arial"/>
              </a:rPr>
              <a:t>M</a:t>
            </a:r>
            <a:r>
              <a:rPr lang="en-US" sz="2200" b="1" i="1" dirty="0">
                <a:solidFill>
                  <a:srgbClr val="1F3763"/>
                </a:solidFill>
                <a:latin typeface="Arial"/>
                <a:cs typeface="Arial"/>
              </a:rPr>
              <a:t>elt </a:t>
            </a:r>
            <a:r>
              <a:rPr lang="en-US" altLang="zh-TW" sz="2200" b="1" i="1" dirty="0">
                <a:solidFill>
                  <a:srgbClr val="1F3763"/>
                </a:solidFill>
                <a:latin typeface="Arial"/>
                <a:cs typeface="Arial"/>
              </a:rPr>
              <a:t>B</a:t>
            </a:r>
            <a:r>
              <a:rPr lang="en-US" sz="2200" b="1" i="1" dirty="0">
                <a:solidFill>
                  <a:srgbClr val="1F3763"/>
                </a:solidFill>
                <a:latin typeface="Arial"/>
                <a:cs typeface="Arial"/>
              </a:rPr>
              <a:t>lown </a:t>
            </a:r>
            <a:r>
              <a:rPr lang="en-US" altLang="zh-TW" sz="2200" b="1" i="1" dirty="0">
                <a:solidFill>
                  <a:srgbClr val="1F3763"/>
                </a:solidFill>
                <a:latin typeface="Arial"/>
                <a:cs typeface="Arial"/>
              </a:rPr>
              <a:t>P</a:t>
            </a:r>
            <a:r>
              <a:rPr lang="en-US" sz="2200" b="1" i="1" dirty="0">
                <a:solidFill>
                  <a:srgbClr val="1F3763"/>
                </a:solidFill>
                <a:latin typeface="Arial"/>
                <a:cs typeface="Arial"/>
              </a:rPr>
              <a:t>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14</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254778" y="1455852"/>
            <a:ext cx="9879798" cy="430887"/>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熔噴布</a:t>
            </a:r>
            <a:r>
              <a:rPr lang="en-US" altLang="zh-TW" sz="22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p:txBody>
      </p:sp>
      <p:sp>
        <p:nvSpPr>
          <p:cNvPr id="17" name="Rectangle 16">
            <a:extLst>
              <a:ext uri="{FF2B5EF4-FFF2-40B4-BE49-F238E27FC236}">
                <a16:creationId xmlns:a16="http://schemas.microsoft.com/office/drawing/2014/main" id="{CD911F91-C070-42CA-8829-7ED7C8BD2379}"/>
              </a:ext>
            </a:extLst>
          </p:cNvPr>
          <p:cNvSpPr/>
          <p:nvPr/>
        </p:nvSpPr>
        <p:spPr>
          <a:xfrm>
            <a:off x="265726" y="1923837"/>
            <a:ext cx="10161947" cy="849335"/>
          </a:xfrm>
          <a:prstGeom prst="rect">
            <a:avLst/>
          </a:prstGeom>
        </p:spPr>
        <p:txBody>
          <a:bodyPr wrap="square">
            <a:spAutoFit/>
          </a:bodyPr>
          <a:lstStyle/>
          <a:p>
            <a:pPr marR="0">
              <a:lnSpc>
                <a:spcPts val="3100"/>
              </a:lnSpc>
              <a:spcBef>
                <a:spcPts val="510"/>
              </a:spcBef>
              <a:spcAft>
                <a:spcPts val="0"/>
              </a:spcAft>
            </a:pPr>
            <a:r>
              <a:rPr lang="zh-TW" altLang="en-US" sz="2000" dirty="0">
                <a:latin typeface="標楷體" panose="03000509000000000000" pitchFamily="65" charset="-120"/>
                <a:ea typeface="標楷體" panose="03000509000000000000" pitchFamily="65" charset="-120"/>
              </a:rPr>
              <a:t>通過板式擠出機，熔融高分子被擠入高速熱氣流中，然後聚合物熔體通過超細噴嘴的噴絲板噴出，形成極細的纖維，並水平吹到滾筒上或垂直吹到滾筒上以收集過濾網。</a:t>
            </a:r>
            <a:endParaRPr lang="en-US" sz="2000" dirty="0">
              <a:latin typeface="標楷體" panose="03000509000000000000" pitchFamily="65" charset="-120"/>
              <a:ea typeface="標楷體" panose="03000509000000000000" pitchFamily="65" charset="-120"/>
            </a:endParaRPr>
          </a:p>
        </p:txBody>
      </p:sp>
      <p:sp>
        <p:nvSpPr>
          <p:cNvPr id="8" name="Rectangle 7">
            <a:extLst>
              <a:ext uri="{FF2B5EF4-FFF2-40B4-BE49-F238E27FC236}">
                <a16:creationId xmlns:a16="http://schemas.microsoft.com/office/drawing/2014/main" id="{CCBB88C7-4786-4EF0-8697-D5540C1A768B}"/>
              </a:ext>
            </a:extLst>
          </p:cNvPr>
          <p:cNvSpPr/>
          <p:nvPr/>
        </p:nvSpPr>
        <p:spPr>
          <a:xfrm>
            <a:off x="7129001" y="3413316"/>
            <a:ext cx="3569216" cy="3135217"/>
          </a:xfrm>
          <a:prstGeom prst="rect">
            <a:avLst/>
          </a:prstGeom>
        </p:spPr>
        <p:txBody>
          <a:bodyPr wrap="square">
            <a:spAutoFit/>
          </a:bodyPr>
          <a:lstStyle/>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自粘</a:t>
            </a:r>
            <a:endParaRPr lang="en-US"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大面積</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重量比</a:t>
            </a:r>
            <a:endParaRPr lang="en-US"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可調節孔洞的大小</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透氣度</a:t>
            </a:r>
            <a:r>
              <a:rPr lang="en-US" altLang="zh-TW" sz="2000" dirty="0">
                <a:latin typeface="標楷體" panose="03000509000000000000" pitchFamily="65" charset="-120"/>
                <a:ea typeface="標楷體" panose="03000509000000000000" pitchFamily="65" charset="-120"/>
              </a:rPr>
              <a:t>)</a:t>
            </a: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疏水性</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親油性</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親水性</a:t>
            </a:r>
            <a:endParaRPr lang="en-US" altLang="zh-TW"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過濾效率高</a:t>
            </a:r>
            <a:endParaRPr lang="en-US" altLang="zh-TW"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可加帶靜電</a:t>
            </a:r>
            <a:endParaRPr lang="en-US" altLang="zh-TW"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可選特殊用途的添加劑</a:t>
            </a:r>
            <a:endParaRPr lang="en-US" altLang="zh-TW" sz="2000" dirty="0">
              <a:latin typeface="標楷體" panose="03000509000000000000" pitchFamily="65" charset="-120"/>
              <a:ea typeface="標楷體" panose="03000509000000000000" pitchFamily="65" charset="-120"/>
            </a:endParaRPr>
          </a:p>
          <a:p>
            <a:pPr marL="285750" indent="-285750">
              <a:lnSpc>
                <a:spcPts val="3000"/>
              </a:lnSpc>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材料有 </a:t>
            </a:r>
            <a:r>
              <a:rPr lang="en-US" altLang="zh-TW" sz="2000" dirty="0">
                <a:latin typeface="標楷體" panose="03000509000000000000" pitchFamily="65" charset="-120"/>
                <a:ea typeface="標楷體" panose="03000509000000000000" pitchFamily="65" charset="-120"/>
              </a:rPr>
              <a:t>PP/PET/Nylon </a:t>
            </a:r>
            <a:r>
              <a:rPr lang="zh-TW" altLang="en-US" sz="2000" dirty="0">
                <a:latin typeface="標楷體" panose="03000509000000000000" pitchFamily="65" charset="-120"/>
                <a:ea typeface="標楷體" panose="03000509000000000000" pitchFamily="65" charset="-120"/>
              </a:rPr>
              <a:t>等</a:t>
            </a:r>
            <a:endParaRPr lang="en-US" altLang="zh-TW" sz="2000" dirty="0">
              <a:latin typeface="標楷體" panose="03000509000000000000" pitchFamily="65" charset="-120"/>
              <a:ea typeface="標楷體" panose="03000509000000000000" pitchFamily="65" charset="-120"/>
            </a:endParaRPr>
          </a:p>
        </p:txBody>
      </p:sp>
      <p:pic>
        <p:nvPicPr>
          <p:cNvPr id="15" name="Picture 14">
            <a:extLst>
              <a:ext uri="{FF2B5EF4-FFF2-40B4-BE49-F238E27FC236}">
                <a16:creationId xmlns:a16="http://schemas.microsoft.com/office/drawing/2014/main" id="{3AE5F79E-EB6F-4C6B-BEE4-252142C804DA}"/>
              </a:ext>
            </a:extLst>
          </p:cNvPr>
          <p:cNvPicPr>
            <a:picLocks noChangeAspect="1"/>
          </p:cNvPicPr>
          <p:nvPr/>
        </p:nvPicPr>
        <p:blipFill>
          <a:blip r:embed="rId2"/>
          <a:stretch>
            <a:fillRect/>
          </a:stretch>
        </p:blipFill>
        <p:spPr>
          <a:xfrm>
            <a:off x="265726" y="3625850"/>
            <a:ext cx="6738208" cy="2162881"/>
          </a:xfrm>
          <a:prstGeom prst="rect">
            <a:avLst/>
          </a:prstGeom>
        </p:spPr>
      </p:pic>
    </p:spTree>
    <p:extLst>
      <p:ext uri="{BB962C8B-B14F-4D97-AF65-F5344CB8AC3E}">
        <p14:creationId xmlns:p14="http://schemas.microsoft.com/office/powerpoint/2010/main" val="162762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27379"/>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23437" y="486030"/>
            <a:ext cx="3324224"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Melt Blown Process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15</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350267" y="1216776"/>
            <a:ext cx="9879798" cy="1007712"/>
          </a:xfrm>
          <a:prstGeom prst="rect">
            <a:avLst/>
          </a:prstGeom>
          <a:noFill/>
        </p:spPr>
        <p:txBody>
          <a:bodyPr wrap="square" rtlCol="0">
            <a:spAutoFit/>
          </a:bodyPr>
          <a:lstStyle/>
          <a:p>
            <a:pPr>
              <a:lnSpc>
                <a:spcPct val="150000"/>
              </a:lnSpc>
            </a:pPr>
            <a:r>
              <a:rPr lang="zh-TW" altLang="en-US" sz="2200" b="1" dirty="0">
                <a:latin typeface="標楷體" panose="03000509000000000000" pitchFamily="65" charset="-120"/>
                <a:ea typeface="標楷體" panose="03000509000000000000" pitchFamily="65" charset="-120"/>
              </a:rPr>
              <a:t>熔噴布在過濾中的應用</a:t>
            </a:r>
            <a:r>
              <a:rPr lang="en-US" altLang="zh-TW" sz="2200" b="1" dirty="0">
                <a:latin typeface="標楷體" panose="03000509000000000000" pitchFamily="65" charset="-120"/>
                <a:ea typeface="標楷體" panose="03000509000000000000" pitchFamily="65" charset="-120"/>
              </a:rPr>
              <a:t>:</a:t>
            </a:r>
            <a:endParaRPr lang="en-US" sz="2200" b="1" dirty="0">
              <a:latin typeface="標楷體" panose="03000509000000000000" pitchFamily="65" charset="-120"/>
              <a:ea typeface="標楷體" panose="03000509000000000000" pitchFamily="65" charset="-120"/>
            </a:endParaRPr>
          </a:p>
          <a:p>
            <a:pPr>
              <a:lnSpc>
                <a:spcPct val="150000"/>
              </a:lnSpc>
            </a:pPr>
            <a:r>
              <a:rPr lang="zh-TW" altLang="en-US" sz="2000" dirty="0">
                <a:latin typeface="標楷體" panose="03000509000000000000" pitchFamily="65" charset="-120"/>
                <a:ea typeface="標楷體" panose="03000509000000000000" pitchFamily="65" charset="-120"/>
              </a:rPr>
              <a:t>空氣過濾</a:t>
            </a:r>
            <a:endParaRPr lang="en-US" sz="2000" dirty="0">
              <a:latin typeface="標楷體" panose="03000509000000000000" pitchFamily="65" charset="-120"/>
              <a:ea typeface="標楷體" panose="03000509000000000000" pitchFamily="65" charset="-120"/>
            </a:endParaRPr>
          </a:p>
        </p:txBody>
      </p:sp>
      <p:pic>
        <p:nvPicPr>
          <p:cNvPr id="13" name="Picture 12">
            <a:extLst>
              <a:ext uri="{FF2B5EF4-FFF2-40B4-BE49-F238E27FC236}">
                <a16:creationId xmlns:a16="http://schemas.microsoft.com/office/drawing/2014/main" id="{2FAD58DE-57D0-43D5-9B4A-345A92877C5A}"/>
              </a:ext>
            </a:extLst>
          </p:cNvPr>
          <p:cNvPicPr>
            <a:picLocks noChangeAspect="1"/>
          </p:cNvPicPr>
          <p:nvPr/>
        </p:nvPicPr>
        <p:blipFill rotWithShape="1">
          <a:blip r:embed="rId2"/>
          <a:srcRect b="7686"/>
          <a:stretch/>
        </p:blipFill>
        <p:spPr>
          <a:xfrm>
            <a:off x="329684" y="2330450"/>
            <a:ext cx="4953000" cy="4273142"/>
          </a:xfrm>
          <a:prstGeom prst="rect">
            <a:avLst/>
          </a:prstGeom>
        </p:spPr>
      </p:pic>
      <p:pic>
        <p:nvPicPr>
          <p:cNvPr id="9" name="Picture 8">
            <a:extLst>
              <a:ext uri="{FF2B5EF4-FFF2-40B4-BE49-F238E27FC236}">
                <a16:creationId xmlns:a16="http://schemas.microsoft.com/office/drawing/2014/main" id="{DDDF85B1-C4A1-412C-AA2D-6A6836AA0A89}"/>
              </a:ext>
            </a:extLst>
          </p:cNvPr>
          <p:cNvPicPr>
            <a:picLocks noChangeAspect="1"/>
          </p:cNvPicPr>
          <p:nvPr/>
        </p:nvPicPr>
        <p:blipFill>
          <a:blip r:embed="rId3"/>
          <a:stretch>
            <a:fillRect/>
          </a:stretch>
        </p:blipFill>
        <p:spPr>
          <a:xfrm>
            <a:off x="6413500" y="1115899"/>
            <a:ext cx="2299790" cy="2202527"/>
          </a:xfrm>
          <a:prstGeom prst="rect">
            <a:avLst/>
          </a:prstGeom>
        </p:spPr>
      </p:pic>
      <p:sp>
        <p:nvSpPr>
          <p:cNvPr id="10" name="Rectangle 9">
            <a:extLst>
              <a:ext uri="{FF2B5EF4-FFF2-40B4-BE49-F238E27FC236}">
                <a16:creationId xmlns:a16="http://schemas.microsoft.com/office/drawing/2014/main" id="{546F6683-7144-49F6-B8A8-C2EE0AE2C453}"/>
              </a:ext>
            </a:extLst>
          </p:cNvPr>
          <p:cNvSpPr/>
          <p:nvPr/>
        </p:nvSpPr>
        <p:spPr>
          <a:xfrm>
            <a:off x="5740754" y="5985781"/>
            <a:ext cx="4622962" cy="707886"/>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不織布具有靜電帶電能力，可提供更高過濾效率和較低壓降</a:t>
            </a:r>
            <a:endParaRPr lang="en-US" sz="2000" dirty="0">
              <a:latin typeface="標楷體" panose="03000509000000000000" pitchFamily="65" charset="-120"/>
              <a:ea typeface="標楷體" panose="03000509000000000000" pitchFamily="65" charset="-120"/>
            </a:endParaRPr>
          </a:p>
        </p:txBody>
      </p:sp>
      <p:pic>
        <p:nvPicPr>
          <p:cNvPr id="12" name="Picture 11">
            <a:extLst>
              <a:ext uri="{FF2B5EF4-FFF2-40B4-BE49-F238E27FC236}">
                <a16:creationId xmlns:a16="http://schemas.microsoft.com/office/drawing/2014/main" id="{B3F3B45C-D8A6-4E4F-9171-E42C26A88DC4}"/>
              </a:ext>
            </a:extLst>
          </p:cNvPr>
          <p:cNvPicPr>
            <a:picLocks noChangeAspect="1"/>
          </p:cNvPicPr>
          <p:nvPr/>
        </p:nvPicPr>
        <p:blipFill>
          <a:blip r:embed="rId4"/>
          <a:stretch>
            <a:fillRect/>
          </a:stretch>
        </p:blipFill>
        <p:spPr>
          <a:xfrm>
            <a:off x="5583564" y="3751199"/>
            <a:ext cx="5109194" cy="2234582"/>
          </a:xfrm>
          <a:prstGeom prst="rect">
            <a:avLst/>
          </a:prstGeom>
        </p:spPr>
      </p:pic>
      <p:sp>
        <p:nvSpPr>
          <p:cNvPr id="18" name="Rectangle 17">
            <a:extLst>
              <a:ext uri="{FF2B5EF4-FFF2-40B4-BE49-F238E27FC236}">
                <a16:creationId xmlns:a16="http://schemas.microsoft.com/office/drawing/2014/main" id="{30B5CD74-1FD3-40C9-8885-FD8DEC21258C}"/>
              </a:ext>
            </a:extLst>
          </p:cNvPr>
          <p:cNvSpPr/>
          <p:nvPr/>
        </p:nvSpPr>
        <p:spPr>
          <a:xfrm>
            <a:off x="5597469" y="3302666"/>
            <a:ext cx="4953000"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熔噴布在空氣過濾的應用</a:t>
            </a:r>
            <a:endParaRPr 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32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76308"/>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23437" y="434959"/>
            <a:ext cx="3324225"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Melt Blown Process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16</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406476" y="1272330"/>
            <a:ext cx="9879798" cy="1473224"/>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熔噴布在過濾中的應用</a:t>
            </a:r>
            <a:r>
              <a:rPr lang="en-US" altLang="zh-TW" sz="2200" b="1" dirty="0">
                <a:latin typeface="標楷體" panose="03000509000000000000" pitchFamily="65" charset="-120"/>
                <a:ea typeface="標楷體" panose="03000509000000000000" pitchFamily="65" charset="-120"/>
              </a:rPr>
              <a:t>:</a:t>
            </a:r>
          </a:p>
          <a:p>
            <a:endParaRPr lang="en-US" sz="2000" b="1" dirty="0">
              <a:latin typeface="標楷體" panose="03000509000000000000" pitchFamily="65" charset="-120"/>
              <a:ea typeface="標楷體" panose="03000509000000000000" pitchFamily="65" charset="-120"/>
            </a:endParaRPr>
          </a:p>
          <a:p>
            <a:pPr>
              <a:lnSpc>
                <a:spcPts val="3000"/>
              </a:lnSpc>
            </a:pPr>
            <a:r>
              <a:rPr lang="zh-TW" altLang="en-US" sz="2000" b="1" dirty="0">
                <a:latin typeface="標楷體" panose="03000509000000000000" pitchFamily="65" charset="-120"/>
                <a:ea typeface="標楷體" panose="03000509000000000000" pitchFamily="65" charset="-120"/>
              </a:rPr>
              <a:t>折疊式濾芯</a:t>
            </a:r>
            <a:r>
              <a:rPr lang="en-US" altLang="zh-TW" sz="2000" b="1" dirty="0">
                <a:latin typeface="標楷體" panose="03000509000000000000" pitchFamily="65" charset="-120"/>
                <a:ea typeface="標楷體" panose="03000509000000000000" pitchFamily="65" charset="-120"/>
              </a:rPr>
              <a:t>:</a:t>
            </a:r>
            <a:endParaRPr lang="en-US" sz="2000" b="1" dirty="0">
              <a:latin typeface="標楷體" panose="03000509000000000000" pitchFamily="65" charset="-120"/>
              <a:ea typeface="標楷體" panose="03000509000000000000" pitchFamily="65" charset="-120"/>
            </a:endParaRPr>
          </a:p>
          <a:p>
            <a:pPr>
              <a:lnSpc>
                <a:spcPts val="3000"/>
              </a:lnSpc>
            </a:pPr>
            <a:r>
              <a:rPr lang="zh-TW" altLang="en-US" sz="2000" dirty="0">
                <a:latin typeface="標楷體" panose="03000509000000000000" pitchFamily="65" charset="-120"/>
                <a:ea typeface="標楷體" panose="03000509000000000000" pitchFamily="65" charset="-120"/>
              </a:rPr>
              <a:t>濾材是打褶的，使濾心的過濾表面積增加並可容納大量雜質</a:t>
            </a:r>
            <a:endParaRPr lang="en-US" sz="2000" dirty="0">
              <a:latin typeface="標楷體" panose="03000509000000000000" pitchFamily="65" charset="-120"/>
              <a:ea typeface="標楷體" panose="03000509000000000000" pitchFamily="65" charset="-120"/>
            </a:endParaRPr>
          </a:p>
        </p:txBody>
      </p:sp>
      <p:pic>
        <p:nvPicPr>
          <p:cNvPr id="12" name="Picture 11">
            <a:extLst>
              <a:ext uri="{FF2B5EF4-FFF2-40B4-BE49-F238E27FC236}">
                <a16:creationId xmlns:a16="http://schemas.microsoft.com/office/drawing/2014/main" id="{E79E43A8-BE8C-427E-B6AE-C4781C6DAAC6}"/>
              </a:ext>
            </a:extLst>
          </p:cNvPr>
          <p:cNvPicPr>
            <a:picLocks noChangeAspect="1"/>
          </p:cNvPicPr>
          <p:nvPr/>
        </p:nvPicPr>
        <p:blipFill rotWithShape="1">
          <a:blip r:embed="rId2"/>
          <a:srcRect r="29722" b="11567"/>
          <a:stretch/>
        </p:blipFill>
        <p:spPr>
          <a:xfrm>
            <a:off x="-139700" y="3273412"/>
            <a:ext cx="4438283" cy="3139930"/>
          </a:xfrm>
          <a:prstGeom prst="rect">
            <a:avLst/>
          </a:prstGeom>
        </p:spPr>
      </p:pic>
      <p:graphicFrame>
        <p:nvGraphicFramePr>
          <p:cNvPr id="15" name="Table 14">
            <a:extLst>
              <a:ext uri="{FF2B5EF4-FFF2-40B4-BE49-F238E27FC236}">
                <a16:creationId xmlns:a16="http://schemas.microsoft.com/office/drawing/2014/main" id="{CEC7ADD2-C246-4E6D-9D3E-2CEB9B336996}"/>
              </a:ext>
            </a:extLst>
          </p:cNvPr>
          <p:cNvGraphicFramePr>
            <a:graphicFrameLocks noGrp="1"/>
          </p:cNvGraphicFramePr>
          <p:nvPr>
            <p:extLst>
              <p:ext uri="{D42A27DB-BD31-4B8C-83A1-F6EECF244321}">
                <p14:modId xmlns:p14="http://schemas.microsoft.com/office/powerpoint/2010/main" val="741742593"/>
              </p:ext>
            </p:extLst>
          </p:nvPr>
        </p:nvGraphicFramePr>
        <p:xfrm>
          <a:off x="4452649" y="2972897"/>
          <a:ext cx="6011404" cy="3495040"/>
        </p:xfrm>
        <a:graphic>
          <a:graphicData uri="http://schemas.openxmlformats.org/drawingml/2006/table">
            <a:tbl>
              <a:tblPr firstRow="1" bandRow="1">
                <a:tableStyleId>{5C22544A-7EE6-4342-B048-85BDC9FD1C3A}</a:tableStyleId>
              </a:tblPr>
              <a:tblGrid>
                <a:gridCol w="3005702">
                  <a:extLst>
                    <a:ext uri="{9D8B030D-6E8A-4147-A177-3AD203B41FA5}">
                      <a16:colId xmlns:a16="http://schemas.microsoft.com/office/drawing/2014/main" val="938722796"/>
                    </a:ext>
                  </a:extLst>
                </a:gridCol>
                <a:gridCol w="3005702">
                  <a:extLst>
                    <a:ext uri="{9D8B030D-6E8A-4147-A177-3AD203B41FA5}">
                      <a16:colId xmlns:a16="http://schemas.microsoft.com/office/drawing/2014/main" val="888244885"/>
                    </a:ext>
                  </a:extLst>
                </a:gridCol>
              </a:tblGrid>
              <a:tr h="370840">
                <a:tc>
                  <a:txBody>
                    <a:bodyPr/>
                    <a:lstStyle/>
                    <a:p>
                      <a:pPr algn="ctr"/>
                      <a:r>
                        <a:rPr lang="zh-TW" altLang="en-US" sz="2000" dirty="0">
                          <a:latin typeface="標楷體" panose="03000509000000000000" pitchFamily="65" charset="-120"/>
                          <a:ea typeface="標楷體" panose="03000509000000000000" pitchFamily="65" charset="-120"/>
                        </a:rPr>
                        <a:t>折疊式濾芯</a:t>
                      </a:r>
                      <a:endParaRPr lang="en-US" sz="20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非折疊式濾芯</a:t>
                      </a:r>
                      <a:endParaRPr lang="en-US" sz="20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944196149"/>
                  </a:ext>
                </a:extLst>
              </a:tr>
              <a:tr h="370840">
                <a:tc>
                  <a:txBody>
                    <a:bodyPr/>
                    <a:lstStyle/>
                    <a:p>
                      <a:pPr marL="285750" marR="0" lvl="0" indent="-285750" defTabSz="914400" eaLnBrk="1" fontAlgn="auto" latinLnBrk="0" hangingPunct="1">
                        <a:lnSpc>
                          <a:spcPts val="3000"/>
                        </a:lnSpc>
                        <a:spcBef>
                          <a:spcPts val="0"/>
                        </a:spcBef>
                        <a:spcAft>
                          <a:spcPts val="0"/>
                        </a:spcAft>
                        <a:buClrTx/>
                        <a:buSzTx/>
                        <a:buFontTx/>
                        <a:buChar char="-"/>
                        <a:tabLst/>
                        <a:defRPr/>
                      </a:pPr>
                      <a:r>
                        <a:rPr lang="zh-TW" altLang="en-US" dirty="0">
                          <a:latin typeface="標楷體" panose="03000509000000000000" pitchFamily="65" charset="-120"/>
                          <a:ea typeface="標楷體" panose="03000509000000000000" pitchFamily="65" charset="-120"/>
                        </a:rPr>
                        <a:t>高級的過濾</a:t>
                      </a:r>
                      <a:endParaRPr lang="en-US" altLang="zh-TW" dirty="0">
                        <a:latin typeface="標楷體" panose="03000509000000000000" pitchFamily="65" charset="-120"/>
                        <a:ea typeface="標楷體" panose="03000509000000000000" pitchFamily="65" charset="-120"/>
                      </a:endParaRPr>
                    </a:p>
                    <a:p>
                      <a:pPr marL="285750" marR="0" lvl="0" indent="-285750" defTabSz="914400" eaLnBrk="1" fontAlgn="auto" latinLnBrk="0" hangingPunct="1">
                        <a:lnSpc>
                          <a:spcPts val="3000"/>
                        </a:lnSpc>
                        <a:spcBef>
                          <a:spcPts val="0"/>
                        </a:spcBef>
                        <a:spcAft>
                          <a:spcPts val="0"/>
                        </a:spcAft>
                        <a:buClrTx/>
                        <a:buSzTx/>
                        <a:buFontTx/>
                        <a:buChar char="-"/>
                        <a:tabLst/>
                        <a:defRPr/>
                      </a:pPr>
                      <a:r>
                        <a:rPr lang="zh-TW" altLang="en-US" dirty="0">
                          <a:latin typeface="標楷體" panose="03000509000000000000" pitchFamily="65" charset="-120"/>
                          <a:ea typeface="標楷體" panose="03000509000000000000" pitchFamily="65" charset="-120"/>
                        </a:rPr>
                        <a:t>多種精密度</a:t>
                      </a:r>
                      <a:endParaRPr lang="en-US"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有效捕獲空氣中的微小顆粒和大顆粒</a:t>
                      </a:r>
                      <a:endParaRPr lang="en-US"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可過濾塵蟎、花粉、黴菌、寵物皮屑、棉絨、灰塵、昆蟲</a:t>
                      </a:r>
                      <a:endParaRPr lang="en-US" altLang="zh-TW"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延長使用壽命，經久耐用</a:t>
                      </a:r>
                      <a:endParaRPr lang="en-US" dirty="0">
                        <a:latin typeface="標楷體" panose="03000509000000000000" pitchFamily="65" charset="-120"/>
                        <a:ea typeface="標楷體" panose="03000509000000000000" pitchFamily="65" charset="-120"/>
                      </a:endParaRPr>
                    </a:p>
                  </a:txBody>
                  <a:tcPr/>
                </a:tc>
                <a:tc>
                  <a:txBody>
                    <a:bodyPr/>
                    <a:lstStyle/>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高級的過濾</a:t>
                      </a:r>
                      <a:endParaRPr lang="en-US" altLang="zh-TW"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多種精密度</a:t>
                      </a:r>
                      <a:endParaRPr lang="en-US"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有效捕獲大顆粒</a:t>
                      </a:r>
                      <a:endParaRPr lang="en-US"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可以過濾掉絨毛和灰塵</a:t>
                      </a:r>
                      <a:endParaRPr lang="en-US" dirty="0">
                        <a:latin typeface="標楷體" panose="03000509000000000000" pitchFamily="65" charset="-120"/>
                        <a:ea typeface="標楷體" panose="03000509000000000000" pitchFamily="65" charset="-120"/>
                      </a:endParaRPr>
                    </a:p>
                    <a:p>
                      <a:pPr marL="285750" indent="-285750">
                        <a:lnSpc>
                          <a:spcPts val="3000"/>
                        </a:lnSpc>
                        <a:buFontTx/>
                        <a:buChar char="-"/>
                      </a:pPr>
                      <a:r>
                        <a:rPr lang="zh-TW" altLang="en-US" dirty="0">
                          <a:latin typeface="標楷體" panose="03000509000000000000" pitchFamily="65" charset="-120"/>
                          <a:ea typeface="標楷體" panose="03000509000000000000" pitchFamily="65" charset="-120"/>
                        </a:rPr>
                        <a:t>不會持續很長時間</a:t>
                      </a:r>
                      <a:endParaRPr lang="en-US" dirty="0">
                        <a:latin typeface="標楷體" panose="03000509000000000000" pitchFamily="65" charset="-120"/>
                        <a:ea typeface="標楷體" panose="03000509000000000000" pitchFamily="65" charset="-120"/>
                      </a:endParaRPr>
                    </a:p>
                    <a:p>
                      <a:endParaRPr lang="en-US" dirty="0"/>
                    </a:p>
                  </a:txBody>
                  <a:tcPr/>
                </a:tc>
                <a:extLst>
                  <a:ext uri="{0D108BD9-81ED-4DB2-BD59-A6C34878D82A}">
                    <a16:rowId xmlns:a16="http://schemas.microsoft.com/office/drawing/2014/main" val="3879187036"/>
                  </a:ext>
                </a:extLst>
              </a:tr>
            </a:tbl>
          </a:graphicData>
        </a:graphic>
      </p:graphicFrame>
    </p:spTree>
    <p:extLst>
      <p:ext uri="{BB962C8B-B14F-4D97-AF65-F5344CB8AC3E}">
        <p14:creationId xmlns:p14="http://schemas.microsoft.com/office/powerpoint/2010/main" val="2975995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49" y="205648"/>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57577" y="443803"/>
            <a:ext cx="3408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a:t>
            </a:r>
            <a:r>
              <a:rPr lang="en-US" altLang="zh-TW" sz="2200" b="1" i="1" dirty="0">
                <a:solidFill>
                  <a:srgbClr val="1F3763"/>
                </a:solidFill>
                <a:latin typeface="Arial"/>
                <a:cs typeface="Arial"/>
              </a:rPr>
              <a:t>M</a:t>
            </a:r>
            <a:r>
              <a:rPr lang="en-US" sz="2200" b="1" i="1" dirty="0">
                <a:solidFill>
                  <a:srgbClr val="1F3763"/>
                </a:solidFill>
                <a:latin typeface="Arial"/>
                <a:cs typeface="Arial"/>
              </a:rPr>
              <a:t>elt </a:t>
            </a:r>
            <a:r>
              <a:rPr lang="en-US" altLang="zh-TW" sz="2200" b="1" i="1" dirty="0">
                <a:solidFill>
                  <a:srgbClr val="1F3763"/>
                </a:solidFill>
                <a:latin typeface="Arial"/>
                <a:cs typeface="Arial"/>
              </a:rPr>
              <a:t>B</a:t>
            </a:r>
            <a:r>
              <a:rPr lang="en-US" sz="2200" b="1" i="1" dirty="0">
                <a:solidFill>
                  <a:srgbClr val="1F3763"/>
                </a:solidFill>
                <a:latin typeface="Arial"/>
                <a:cs typeface="Arial"/>
              </a:rPr>
              <a:t>lown </a:t>
            </a:r>
            <a:r>
              <a:rPr lang="en-US" altLang="zh-TW" sz="2200" b="1" i="1" dirty="0">
                <a:solidFill>
                  <a:srgbClr val="1F3763"/>
                </a:solidFill>
                <a:latin typeface="Arial"/>
                <a:cs typeface="Arial"/>
              </a:rPr>
              <a:t>P</a:t>
            </a:r>
            <a:r>
              <a:rPr lang="en-US" sz="2200" b="1" i="1" dirty="0">
                <a:solidFill>
                  <a:srgbClr val="1F3763"/>
                </a:solidFill>
                <a:latin typeface="Arial"/>
                <a:cs typeface="Arial"/>
              </a:rPr>
              <a:t>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17</a:t>
            </a:fld>
            <a:endParaRPr dirty="0"/>
          </a:p>
        </p:txBody>
      </p:sp>
      <p:sp>
        <p:nvSpPr>
          <p:cNvPr id="14" name="TextBox 13">
            <a:extLst>
              <a:ext uri="{FF2B5EF4-FFF2-40B4-BE49-F238E27FC236}">
                <a16:creationId xmlns:a16="http://schemas.microsoft.com/office/drawing/2014/main" id="{C49DBB23-D2DA-453B-9EF1-22543989CCFB}"/>
              </a:ext>
            </a:extLst>
          </p:cNvPr>
          <p:cNvSpPr txBox="1"/>
          <p:nvPr/>
        </p:nvSpPr>
        <p:spPr>
          <a:xfrm>
            <a:off x="406801" y="1224719"/>
            <a:ext cx="9879798" cy="1479636"/>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熔噴布在過濾中的應用</a:t>
            </a:r>
            <a:r>
              <a:rPr lang="en-US" altLang="zh-TW" sz="2200" b="1" dirty="0">
                <a:latin typeface="標楷體" panose="03000509000000000000" pitchFamily="65" charset="-120"/>
                <a:ea typeface="標楷體" panose="03000509000000000000" pitchFamily="65" charset="-120"/>
              </a:rPr>
              <a:t>:</a:t>
            </a:r>
          </a:p>
          <a:p>
            <a:endParaRPr lang="en-US" sz="2000" b="1" dirty="0">
              <a:latin typeface="標楷體" panose="03000509000000000000" pitchFamily="65" charset="-120"/>
              <a:ea typeface="標楷體" panose="03000509000000000000" pitchFamily="65" charset="-120"/>
            </a:endParaRPr>
          </a:p>
          <a:p>
            <a:pPr>
              <a:lnSpc>
                <a:spcPts val="3000"/>
              </a:lnSpc>
            </a:pPr>
            <a:r>
              <a:rPr lang="zh-TW" altLang="en-US" sz="2000" b="1" dirty="0">
                <a:latin typeface="標楷體" panose="03000509000000000000" pitchFamily="65" charset="-120"/>
                <a:ea typeface="標楷體" panose="03000509000000000000" pitchFamily="65" charset="-120"/>
              </a:rPr>
              <a:t>折疊式濾芯</a:t>
            </a:r>
            <a:r>
              <a:rPr lang="en-US" altLang="zh-TW" sz="2000" b="1" dirty="0">
                <a:latin typeface="標楷體" panose="03000509000000000000" pitchFamily="65" charset="-120"/>
                <a:ea typeface="標楷體" panose="03000509000000000000" pitchFamily="65" charset="-120"/>
              </a:rPr>
              <a:t>:</a:t>
            </a:r>
          </a:p>
          <a:p>
            <a:pPr>
              <a:lnSpc>
                <a:spcPts val="3000"/>
              </a:lnSpc>
            </a:pPr>
            <a:r>
              <a:rPr lang="zh-TW" altLang="en-US" sz="2000" dirty="0">
                <a:latin typeface="標楷體" panose="03000509000000000000" pitchFamily="65" charset="-120"/>
                <a:ea typeface="標楷體" panose="03000509000000000000" pitchFamily="65" charset="-120"/>
              </a:rPr>
              <a:t>折疊式濾芯可應用於液體和空氣過濾。</a:t>
            </a:r>
            <a:r>
              <a:rPr lang="en-US" sz="2000" dirty="0">
                <a:latin typeface="標楷體" panose="03000509000000000000" pitchFamily="65" charset="-120"/>
                <a:ea typeface="標楷體" panose="03000509000000000000" pitchFamily="65" charset="-120"/>
              </a:rPr>
              <a:t> </a:t>
            </a:r>
          </a:p>
        </p:txBody>
      </p:sp>
      <p:pic>
        <p:nvPicPr>
          <p:cNvPr id="8" name="Picture 7">
            <a:extLst>
              <a:ext uri="{FF2B5EF4-FFF2-40B4-BE49-F238E27FC236}">
                <a16:creationId xmlns:a16="http://schemas.microsoft.com/office/drawing/2014/main" id="{59B6EEE3-BE0A-4CAB-9081-4AC290395464}"/>
              </a:ext>
            </a:extLst>
          </p:cNvPr>
          <p:cNvPicPr>
            <a:picLocks noChangeAspect="1"/>
          </p:cNvPicPr>
          <p:nvPr/>
        </p:nvPicPr>
        <p:blipFill>
          <a:blip r:embed="rId2"/>
          <a:stretch>
            <a:fillRect/>
          </a:stretch>
        </p:blipFill>
        <p:spPr>
          <a:xfrm>
            <a:off x="939783" y="2782333"/>
            <a:ext cx="3531767" cy="3524402"/>
          </a:xfrm>
          <a:prstGeom prst="rect">
            <a:avLst/>
          </a:prstGeom>
        </p:spPr>
      </p:pic>
      <p:sp>
        <p:nvSpPr>
          <p:cNvPr id="9" name="Rectangle 8">
            <a:extLst>
              <a:ext uri="{FF2B5EF4-FFF2-40B4-BE49-F238E27FC236}">
                <a16:creationId xmlns:a16="http://schemas.microsoft.com/office/drawing/2014/main" id="{79DE8C3B-8F99-485B-9F96-71C15C03E374}"/>
              </a:ext>
            </a:extLst>
          </p:cNvPr>
          <p:cNvSpPr/>
          <p:nvPr/>
        </p:nvSpPr>
        <p:spPr>
          <a:xfrm>
            <a:off x="1574587" y="6384713"/>
            <a:ext cx="226215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空氣過濾的產品示例</a:t>
            </a:r>
            <a:endParaRPr lang="en-US" dirty="0">
              <a:latin typeface="標楷體" panose="03000509000000000000" pitchFamily="65" charset="-120"/>
              <a:ea typeface="標楷體" panose="03000509000000000000" pitchFamily="65" charset="-120"/>
            </a:endParaRPr>
          </a:p>
        </p:txBody>
      </p:sp>
      <p:sp>
        <p:nvSpPr>
          <p:cNvPr id="16" name="Rectangle 15">
            <a:extLst>
              <a:ext uri="{FF2B5EF4-FFF2-40B4-BE49-F238E27FC236}">
                <a16:creationId xmlns:a16="http://schemas.microsoft.com/office/drawing/2014/main" id="{7A62449B-1879-4761-97C4-6115FDB05DF0}"/>
              </a:ext>
            </a:extLst>
          </p:cNvPr>
          <p:cNvSpPr/>
          <p:nvPr/>
        </p:nvSpPr>
        <p:spPr>
          <a:xfrm>
            <a:off x="7121716" y="6343404"/>
            <a:ext cx="226215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液體過濾的產品示例</a:t>
            </a:r>
            <a:endParaRPr lang="en-US" dirty="0">
              <a:latin typeface="標楷體" panose="03000509000000000000" pitchFamily="65" charset="-120"/>
              <a:ea typeface="標楷體" panose="03000509000000000000" pitchFamily="65" charset="-120"/>
            </a:endParaRPr>
          </a:p>
        </p:txBody>
      </p:sp>
      <p:pic>
        <p:nvPicPr>
          <p:cNvPr id="17" name="Picture 16">
            <a:extLst>
              <a:ext uri="{FF2B5EF4-FFF2-40B4-BE49-F238E27FC236}">
                <a16:creationId xmlns:a16="http://schemas.microsoft.com/office/drawing/2014/main" id="{BA2C9EB7-D54C-474E-BA44-C633D16B1701}"/>
              </a:ext>
            </a:extLst>
          </p:cNvPr>
          <p:cNvPicPr>
            <a:picLocks noChangeAspect="1"/>
          </p:cNvPicPr>
          <p:nvPr/>
        </p:nvPicPr>
        <p:blipFill>
          <a:blip r:embed="rId3"/>
          <a:stretch>
            <a:fillRect/>
          </a:stretch>
        </p:blipFill>
        <p:spPr>
          <a:xfrm>
            <a:off x="6794499" y="1873251"/>
            <a:ext cx="2916593" cy="4372702"/>
          </a:xfrm>
          <a:prstGeom prst="rect">
            <a:avLst/>
          </a:prstGeom>
        </p:spPr>
      </p:pic>
    </p:spTree>
    <p:extLst>
      <p:ext uri="{BB962C8B-B14F-4D97-AF65-F5344CB8AC3E}">
        <p14:creationId xmlns:p14="http://schemas.microsoft.com/office/powerpoint/2010/main" val="242425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984601B-F157-4C35-2296-83EDA8E8C4EC}"/>
              </a:ext>
            </a:extLst>
          </p:cNvPr>
          <p:cNvSpPr/>
          <p:nvPr/>
        </p:nvSpPr>
        <p:spPr>
          <a:xfrm>
            <a:off x="479011" y="4083050"/>
            <a:ext cx="9829800" cy="3251807"/>
          </a:xfrm>
          <a:prstGeom prst="rect">
            <a:avLst/>
          </a:prstGeom>
          <a:solidFill>
            <a:srgbClr val="F9F8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object 2"/>
          <p:cNvGrpSpPr/>
          <p:nvPr/>
        </p:nvGrpSpPr>
        <p:grpSpPr>
          <a:xfrm>
            <a:off x="0" y="221643"/>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23437" y="446335"/>
            <a:ext cx="3324224"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Carding </a:t>
            </a:r>
            <a:r>
              <a:rPr lang="en-US" altLang="zh-TW" sz="2200" b="1" i="1" dirty="0">
                <a:solidFill>
                  <a:srgbClr val="1F3763"/>
                </a:solidFill>
                <a:latin typeface="Arial"/>
                <a:cs typeface="Arial"/>
              </a:rPr>
              <a:t>P</a:t>
            </a:r>
            <a:r>
              <a:rPr lang="en-US" sz="2200" b="1" i="1" dirty="0">
                <a:solidFill>
                  <a:srgbClr val="1F3763"/>
                </a:solidFill>
                <a:latin typeface="Arial"/>
                <a:cs typeface="Arial"/>
              </a:rPr>
              <a:t>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18</a:t>
            </a:fld>
            <a:endParaRPr dirty="0"/>
          </a:p>
        </p:txBody>
      </p:sp>
      <p:sp>
        <p:nvSpPr>
          <p:cNvPr id="8" name="TextBox 7">
            <a:extLst>
              <a:ext uri="{FF2B5EF4-FFF2-40B4-BE49-F238E27FC236}">
                <a16:creationId xmlns:a16="http://schemas.microsoft.com/office/drawing/2014/main" id="{7323398F-DCAA-47F8-8775-C5B2A115A1BB}"/>
              </a:ext>
            </a:extLst>
          </p:cNvPr>
          <p:cNvSpPr txBox="1"/>
          <p:nvPr/>
        </p:nvSpPr>
        <p:spPr>
          <a:xfrm>
            <a:off x="697110" y="1323277"/>
            <a:ext cx="9638673" cy="2319609"/>
          </a:xfrm>
          <a:prstGeom prst="rect">
            <a:avLst/>
          </a:prstGeom>
          <a:noFill/>
        </p:spPr>
        <p:txBody>
          <a:bodyPr wrap="square" rtlCol="0">
            <a:spAutoFit/>
          </a:bodyPr>
          <a:lstStyle/>
          <a:p>
            <a:pPr>
              <a:spcAft>
                <a:spcPts val="1200"/>
              </a:spcAft>
            </a:pPr>
            <a:r>
              <a:rPr lang="zh-TW" altLang="en-US" sz="2200" b="1" dirty="0">
                <a:latin typeface="標楷體" panose="03000509000000000000" pitchFamily="65" charset="-120"/>
                <a:ea typeface="標楷體" panose="03000509000000000000" pitchFamily="65" charset="-120"/>
              </a:rPr>
              <a:t>梳棉製程</a:t>
            </a:r>
            <a:r>
              <a:rPr lang="en-US" altLang="zh-TW" sz="22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a:p>
            <a:pPr>
              <a:lnSpc>
                <a:spcPts val="3000"/>
              </a:lnSpc>
              <a:spcAft>
                <a:spcPts val="600"/>
              </a:spcAft>
            </a:pPr>
            <a:r>
              <a:rPr lang="zh-TW" altLang="en-US" sz="2000" dirty="0">
                <a:latin typeface="標楷體" panose="03000509000000000000" pitchFamily="65" charset="-120"/>
                <a:ea typeface="標楷體" panose="03000509000000000000" pitchFamily="65" charset="-120"/>
              </a:rPr>
              <a:t>梳棉機出口處的起絨纖維網基本上是平行的，交叉舖網是用來提供一定的橫向強度</a:t>
            </a:r>
            <a:endParaRPr lang="en-US" sz="2000" dirty="0">
              <a:latin typeface="標楷體" panose="03000509000000000000" pitchFamily="65" charset="-120"/>
              <a:ea typeface="標楷體" panose="03000509000000000000" pitchFamily="65" charset="-120"/>
            </a:endParaRPr>
          </a:p>
          <a:p>
            <a:pPr marL="285750" indent="-285750">
              <a:lnSpc>
                <a:spcPts val="3000"/>
              </a:lnSpc>
              <a:spcAft>
                <a:spcPts val="600"/>
              </a:spcAft>
              <a:buFontTx/>
              <a:buChar char="-"/>
            </a:pPr>
            <a:r>
              <a:rPr lang="zh-TW" altLang="en-US" sz="2000" dirty="0">
                <a:latin typeface="標楷體" panose="03000509000000000000" pitchFamily="65" charset="-120"/>
                <a:ea typeface="標楷體" panose="03000509000000000000" pitchFamily="65" charset="-120"/>
              </a:rPr>
              <a:t>纖網是纖維與不織布的基本結構</a:t>
            </a:r>
            <a:endParaRPr lang="en-US" sz="2000" dirty="0">
              <a:latin typeface="標楷體" panose="03000509000000000000" pitchFamily="65" charset="-120"/>
              <a:ea typeface="標楷體" panose="03000509000000000000" pitchFamily="65" charset="-120"/>
            </a:endParaRPr>
          </a:p>
          <a:p>
            <a:pPr marL="285750" indent="-285750">
              <a:lnSpc>
                <a:spcPts val="3000"/>
              </a:lnSpc>
              <a:spcAft>
                <a:spcPts val="600"/>
              </a:spcAft>
              <a:buFontTx/>
              <a:buChar char="-"/>
            </a:pPr>
            <a:r>
              <a:rPr lang="zh-TW" altLang="en-US" sz="2000" dirty="0">
                <a:latin typeface="標楷體" panose="03000509000000000000" pitchFamily="65" charset="-120"/>
                <a:ea typeface="標楷體" panose="03000509000000000000" pitchFamily="65" charset="-120"/>
              </a:rPr>
              <a:t>它是疏鬆的纖維墊層</a:t>
            </a:r>
            <a:endParaRPr lang="en-US" sz="2000" dirty="0">
              <a:latin typeface="標楷體" panose="03000509000000000000" pitchFamily="65" charset="-120"/>
              <a:ea typeface="標楷體" panose="03000509000000000000" pitchFamily="65" charset="-120"/>
            </a:endParaRPr>
          </a:p>
          <a:p>
            <a:pPr marL="285750" indent="-285750">
              <a:lnSpc>
                <a:spcPts val="3000"/>
              </a:lnSpc>
              <a:spcAft>
                <a:spcPts val="600"/>
              </a:spcAft>
              <a:buFontTx/>
              <a:buChar char="-"/>
            </a:pPr>
            <a:r>
              <a:rPr lang="zh-TW" altLang="en-US" sz="2000" dirty="0">
                <a:latin typeface="標楷體" panose="03000509000000000000" pitchFamily="65" charset="-120"/>
                <a:ea typeface="標楷體" panose="03000509000000000000" pitchFamily="65" charset="-120"/>
              </a:rPr>
              <a:t>纖網需要粘合保持穩定性</a:t>
            </a:r>
            <a:endParaRPr lang="en-US" sz="2000" dirty="0">
              <a:latin typeface="標楷體" panose="03000509000000000000" pitchFamily="65" charset="-120"/>
              <a:ea typeface="標楷體" panose="03000509000000000000" pitchFamily="65" charset="-120"/>
            </a:endParaRPr>
          </a:p>
        </p:txBody>
      </p:sp>
      <p:pic>
        <p:nvPicPr>
          <p:cNvPr id="9" name="Picture 8">
            <a:extLst>
              <a:ext uri="{FF2B5EF4-FFF2-40B4-BE49-F238E27FC236}">
                <a16:creationId xmlns:a16="http://schemas.microsoft.com/office/drawing/2014/main" id="{3A472740-8FC0-4319-B284-BB38986AD83F}"/>
              </a:ext>
            </a:extLst>
          </p:cNvPr>
          <p:cNvPicPr>
            <a:picLocks noChangeAspect="1"/>
          </p:cNvPicPr>
          <p:nvPr/>
        </p:nvPicPr>
        <p:blipFill>
          <a:blip r:embed="rId2"/>
          <a:stretch>
            <a:fillRect/>
          </a:stretch>
        </p:blipFill>
        <p:spPr>
          <a:xfrm>
            <a:off x="625718" y="4277264"/>
            <a:ext cx="6124104" cy="2817089"/>
          </a:xfrm>
          <a:prstGeom prst="rect">
            <a:avLst/>
          </a:prstGeom>
        </p:spPr>
      </p:pic>
      <p:sp>
        <p:nvSpPr>
          <p:cNvPr id="14" name="TextBox 13">
            <a:extLst>
              <a:ext uri="{FF2B5EF4-FFF2-40B4-BE49-F238E27FC236}">
                <a16:creationId xmlns:a16="http://schemas.microsoft.com/office/drawing/2014/main" id="{10923FA6-2E09-4668-8127-22259A5BC945}"/>
              </a:ext>
            </a:extLst>
          </p:cNvPr>
          <p:cNvSpPr txBox="1"/>
          <p:nvPr/>
        </p:nvSpPr>
        <p:spPr>
          <a:xfrm>
            <a:off x="6898248" y="4658264"/>
            <a:ext cx="3416823" cy="2292038"/>
          </a:xfrm>
          <a:prstGeom prst="rect">
            <a:avLst/>
          </a:prstGeom>
          <a:noFill/>
        </p:spPr>
        <p:txBody>
          <a:bodyPr wrap="square" rtlCol="0">
            <a:spAutoFit/>
          </a:bodyPr>
          <a:lstStyle/>
          <a:p>
            <a:pPr>
              <a:lnSpc>
                <a:spcPts val="2900"/>
              </a:lnSpc>
            </a:pPr>
            <a:r>
              <a:rPr lang="zh-TW" altLang="en-US" sz="2000" b="1" dirty="0">
                <a:latin typeface="標楷體" panose="03000509000000000000" pitchFamily="65" charset="-120"/>
                <a:ea typeface="標楷體" panose="03000509000000000000" pitchFamily="65" charset="-120"/>
              </a:rPr>
              <a:t>梳理纖維的應用</a:t>
            </a:r>
            <a:r>
              <a:rPr lang="en-US" altLang="zh-TW" sz="2000" b="1" dirty="0">
                <a:latin typeface="標楷體" panose="03000509000000000000" pitchFamily="65" charset="-120"/>
                <a:ea typeface="標楷體" panose="03000509000000000000" pitchFamily="65" charset="-120"/>
              </a:rPr>
              <a:t>: </a:t>
            </a:r>
            <a:endParaRPr lang="en-US" sz="2000" b="1" dirty="0">
              <a:latin typeface="標楷體" panose="03000509000000000000" pitchFamily="65" charset="-120"/>
              <a:ea typeface="標楷體" panose="03000509000000000000" pitchFamily="65" charset="-120"/>
            </a:endParaRPr>
          </a:p>
          <a:p>
            <a:pPr marL="285750" indent="-285750">
              <a:lnSpc>
                <a:spcPts val="2900"/>
              </a:lnSpc>
              <a:buFontTx/>
              <a:buChar char="-"/>
            </a:pPr>
            <a:r>
              <a:rPr lang="zh-TW" altLang="en-US" sz="2000" dirty="0">
                <a:latin typeface="標楷體" panose="03000509000000000000" pitchFamily="65" charset="-120"/>
                <a:ea typeface="標楷體" panose="03000509000000000000" pitchFamily="65" charset="-120"/>
              </a:rPr>
              <a:t>所有纖維織物的產品</a:t>
            </a:r>
            <a:r>
              <a:rPr lang="en-US" sz="2000" dirty="0">
                <a:latin typeface="標楷體" panose="03000509000000000000" pitchFamily="65" charset="-120"/>
                <a:ea typeface="標楷體" panose="03000509000000000000" pitchFamily="65" charset="-120"/>
              </a:rPr>
              <a:t> </a:t>
            </a:r>
          </a:p>
          <a:p>
            <a:pPr marL="285750" indent="-285750">
              <a:lnSpc>
                <a:spcPts val="2900"/>
              </a:lnSpc>
              <a:buFontTx/>
              <a:buChar char="-"/>
            </a:pPr>
            <a:r>
              <a:rPr lang="zh-TW" altLang="en-US" sz="2000" dirty="0">
                <a:latin typeface="標楷體" panose="03000509000000000000" pitchFamily="65" charset="-120"/>
                <a:ea typeface="標楷體" panose="03000509000000000000" pitchFamily="65" charset="-120"/>
              </a:rPr>
              <a:t>繃帶</a:t>
            </a:r>
            <a:endParaRPr lang="en-US" sz="2000" dirty="0">
              <a:latin typeface="標楷體" panose="03000509000000000000" pitchFamily="65" charset="-120"/>
              <a:ea typeface="標楷體" panose="03000509000000000000" pitchFamily="65" charset="-120"/>
            </a:endParaRPr>
          </a:p>
          <a:p>
            <a:pPr marL="285750" indent="-285750">
              <a:lnSpc>
                <a:spcPts val="2900"/>
              </a:lnSpc>
              <a:buFontTx/>
              <a:buChar char="-"/>
            </a:pPr>
            <a:r>
              <a:rPr lang="zh-TW" altLang="en-US" sz="2000" dirty="0">
                <a:latin typeface="標楷體" panose="03000509000000000000" pitchFamily="65" charset="-120"/>
                <a:ea typeface="標楷體" panose="03000509000000000000" pitchFamily="65" charset="-120"/>
              </a:rPr>
              <a:t>濕紙巾</a:t>
            </a:r>
            <a:endParaRPr lang="en-US" sz="2000" dirty="0">
              <a:latin typeface="標楷體" panose="03000509000000000000" pitchFamily="65" charset="-120"/>
              <a:ea typeface="標楷體" panose="03000509000000000000" pitchFamily="65" charset="-120"/>
            </a:endParaRPr>
          </a:p>
          <a:p>
            <a:pPr marL="285750" indent="-285750">
              <a:lnSpc>
                <a:spcPts val="2900"/>
              </a:lnSpc>
              <a:buFontTx/>
              <a:buChar char="-"/>
            </a:pPr>
            <a:r>
              <a:rPr lang="zh-TW" altLang="en-US" sz="2000" dirty="0">
                <a:latin typeface="標楷體" panose="03000509000000000000" pitchFamily="65" charset="-120"/>
                <a:ea typeface="標楷體" panose="03000509000000000000" pitchFamily="65" charset="-120"/>
              </a:rPr>
              <a:t>服裝業</a:t>
            </a:r>
            <a:endParaRPr lang="en-US" altLang="zh-TW" sz="2000" dirty="0">
              <a:latin typeface="標楷體" panose="03000509000000000000" pitchFamily="65" charset="-120"/>
              <a:ea typeface="標楷體" panose="03000509000000000000" pitchFamily="65" charset="-120"/>
            </a:endParaRPr>
          </a:p>
          <a:p>
            <a:pPr marL="285750" indent="-285750">
              <a:lnSpc>
                <a:spcPts val="2900"/>
              </a:lnSpc>
              <a:buFontTx/>
              <a:buChar char="-"/>
            </a:pPr>
            <a:r>
              <a:rPr lang="zh-TW" altLang="en-US" sz="2000" dirty="0">
                <a:latin typeface="標楷體" panose="03000509000000000000" pitchFamily="65" charset="-120"/>
                <a:ea typeface="標楷體" panose="03000509000000000000" pitchFamily="65" charset="-120"/>
              </a:rPr>
              <a:t>過濾介質</a:t>
            </a:r>
            <a:endParaRPr 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9126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24636"/>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0" y="471843"/>
            <a:ext cx="3324224"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Carding Process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19</a:t>
            </a:fld>
            <a:endParaRPr dirty="0"/>
          </a:p>
        </p:txBody>
      </p:sp>
      <p:sp>
        <p:nvSpPr>
          <p:cNvPr id="13" name="Rectangle: Rounded Corners 12">
            <a:extLst>
              <a:ext uri="{FF2B5EF4-FFF2-40B4-BE49-F238E27FC236}">
                <a16:creationId xmlns:a16="http://schemas.microsoft.com/office/drawing/2014/main" id="{6636B9DE-503C-43C9-B7FF-F9441D1148B1}"/>
              </a:ext>
            </a:extLst>
          </p:cNvPr>
          <p:cNvSpPr/>
          <p:nvPr/>
        </p:nvSpPr>
        <p:spPr>
          <a:xfrm>
            <a:off x="3544827" y="2339610"/>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梳棉製程</a:t>
            </a:r>
            <a:endParaRPr lang="en-US" sz="2000" dirty="0">
              <a:solidFill>
                <a:srgbClr val="002060"/>
              </a:solidFill>
              <a:latin typeface="標楷體" panose="03000509000000000000" pitchFamily="65" charset="-120"/>
              <a:ea typeface="標楷體" panose="03000509000000000000" pitchFamily="65" charset="-120"/>
            </a:endParaRPr>
          </a:p>
        </p:txBody>
      </p:sp>
      <p:sp>
        <p:nvSpPr>
          <p:cNvPr id="14" name="Rectangle: Rounded Corners 13">
            <a:extLst>
              <a:ext uri="{FF2B5EF4-FFF2-40B4-BE49-F238E27FC236}">
                <a16:creationId xmlns:a16="http://schemas.microsoft.com/office/drawing/2014/main" id="{9065FEB5-C47E-41FB-872F-DEF0D14037A0}"/>
              </a:ext>
            </a:extLst>
          </p:cNvPr>
          <p:cNvSpPr/>
          <p:nvPr/>
        </p:nvSpPr>
        <p:spPr>
          <a:xfrm>
            <a:off x="1661487" y="3690362"/>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針刺機</a:t>
            </a:r>
            <a:endParaRPr lang="en-US" sz="2000" dirty="0">
              <a:solidFill>
                <a:srgbClr val="002060"/>
              </a:solidFill>
              <a:latin typeface="標楷體" panose="03000509000000000000" pitchFamily="65" charset="-120"/>
              <a:ea typeface="標楷體" panose="03000509000000000000" pitchFamily="65" charset="-120"/>
            </a:endParaRPr>
          </a:p>
        </p:txBody>
      </p:sp>
      <p:sp>
        <p:nvSpPr>
          <p:cNvPr id="15" name="Rectangle: Rounded Corners 14">
            <a:extLst>
              <a:ext uri="{FF2B5EF4-FFF2-40B4-BE49-F238E27FC236}">
                <a16:creationId xmlns:a16="http://schemas.microsoft.com/office/drawing/2014/main" id="{B957B5CE-602A-4C90-A2F7-2FFF688821A6}"/>
              </a:ext>
            </a:extLst>
          </p:cNvPr>
          <p:cNvSpPr/>
          <p:nvPr/>
        </p:nvSpPr>
        <p:spPr>
          <a:xfrm>
            <a:off x="1660679" y="4698646"/>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針刺不織布</a:t>
            </a:r>
            <a:r>
              <a:rPr lang="en-US" sz="2000" dirty="0">
                <a:solidFill>
                  <a:srgbClr val="002060"/>
                </a:solidFill>
                <a:latin typeface="標楷體" panose="03000509000000000000" pitchFamily="65" charset="-120"/>
                <a:ea typeface="標楷體" panose="03000509000000000000" pitchFamily="65" charset="-120"/>
              </a:rPr>
              <a:t> </a:t>
            </a:r>
          </a:p>
        </p:txBody>
      </p:sp>
      <p:sp>
        <p:nvSpPr>
          <p:cNvPr id="16" name="Rectangle: Rounded Corners 15">
            <a:extLst>
              <a:ext uri="{FF2B5EF4-FFF2-40B4-BE49-F238E27FC236}">
                <a16:creationId xmlns:a16="http://schemas.microsoft.com/office/drawing/2014/main" id="{D16167A3-EE33-4D92-A32A-E5AEAF0F3A26}"/>
              </a:ext>
            </a:extLst>
          </p:cNvPr>
          <p:cNvSpPr/>
          <p:nvPr/>
        </p:nvSpPr>
        <p:spPr>
          <a:xfrm>
            <a:off x="191219" y="5792255"/>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900" dirty="0">
                <a:solidFill>
                  <a:srgbClr val="002060"/>
                </a:solidFill>
                <a:latin typeface="標楷體" panose="03000509000000000000" pitchFamily="65" charset="-120"/>
                <a:ea typeface="標楷體" panose="03000509000000000000" pitchFamily="65" charset="-120"/>
              </a:rPr>
              <a:t>液體過濾</a:t>
            </a:r>
            <a:r>
              <a:rPr lang="en-US" sz="1900" dirty="0">
                <a:solidFill>
                  <a:srgbClr val="002060"/>
                </a:solidFill>
                <a:latin typeface="標楷體" panose="03000509000000000000" pitchFamily="65" charset="-120"/>
                <a:ea typeface="標楷體" panose="03000509000000000000" pitchFamily="65" charset="-120"/>
              </a:rPr>
              <a:t>: </a:t>
            </a:r>
            <a:r>
              <a:rPr lang="zh-TW" altLang="en-US" sz="1900" dirty="0">
                <a:solidFill>
                  <a:srgbClr val="002060"/>
                </a:solidFill>
                <a:latin typeface="標楷體" panose="03000509000000000000" pitchFamily="65" charset="-120"/>
                <a:ea typeface="標楷體" panose="03000509000000000000" pitchFamily="65" charset="-120"/>
              </a:rPr>
              <a:t>濾袋</a:t>
            </a:r>
            <a:endParaRPr lang="en-US" sz="1900" dirty="0">
              <a:solidFill>
                <a:srgbClr val="002060"/>
              </a:solidFill>
              <a:latin typeface="標楷體" panose="03000509000000000000" pitchFamily="65" charset="-120"/>
              <a:ea typeface="標楷體" panose="03000509000000000000" pitchFamily="65" charset="-120"/>
            </a:endParaRPr>
          </a:p>
        </p:txBody>
      </p:sp>
      <p:sp>
        <p:nvSpPr>
          <p:cNvPr id="17" name="Rectangle: Rounded Corners 16">
            <a:extLst>
              <a:ext uri="{FF2B5EF4-FFF2-40B4-BE49-F238E27FC236}">
                <a16:creationId xmlns:a16="http://schemas.microsoft.com/office/drawing/2014/main" id="{B344FC1A-1304-4434-8B22-B501102CEBCC}"/>
              </a:ext>
            </a:extLst>
          </p:cNvPr>
          <p:cNvSpPr/>
          <p:nvPr/>
        </p:nvSpPr>
        <p:spPr>
          <a:xfrm>
            <a:off x="2591519" y="5792255"/>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空氣過濾袋</a:t>
            </a:r>
            <a:endParaRPr lang="en-US" sz="2000" dirty="0">
              <a:solidFill>
                <a:srgbClr val="002060"/>
              </a:solidFill>
              <a:latin typeface="標楷體" panose="03000509000000000000" pitchFamily="65" charset="-120"/>
              <a:ea typeface="標楷體" panose="03000509000000000000" pitchFamily="65" charset="-120"/>
            </a:endParaRPr>
          </a:p>
        </p:txBody>
      </p:sp>
      <p:sp>
        <p:nvSpPr>
          <p:cNvPr id="18" name="Rectangle: Rounded Corners 17">
            <a:extLst>
              <a:ext uri="{FF2B5EF4-FFF2-40B4-BE49-F238E27FC236}">
                <a16:creationId xmlns:a16="http://schemas.microsoft.com/office/drawing/2014/main" id="{F613580A-503C-475B-8A41-8B46ED9F777B}"/>
              </a:ext>
            </a:extLst>
          </p:cNvPr>
          <p:cNvSpPr/>
          <p:nvPr/>
        </p:nvSpPr>
        <p:spPr>
          <a:xfrm>
            <a:off x="5449827" y="3690794"/>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粗紗製程</a:t>
            </a:r>
            <a:endParaRPr lang="en-US" sz="2000" dirty="0">
              <a:solidFill>
                <a:srgbClr val="002060"/>
              </a:solidFill>
              <a:latin typeface="標楷體" panose="03000509000000000000" pitchFamily="65" charset="-120"/>
              <a:ea typeface="標楷體" panose="03000509000000000000" pitchFamily="65" charset="-120"/>
            </a:endParaRPr>
          </a:p>
        </p:txBody>
      </p:sp>
      <p:sp>
        <p:nvSpPr>
          <p:cNvPr id="19" name="Rectangle: Rounded Corners 18">
            <a:extLst>
              <a:ext uri="{FF2B5EF4-FFF2-40B4-BE49-F238E27FC236}">
                <a16:creationId xmlns:a16="http://schemas.microsoft.com/office/drawing/2014/main" id="{377DC7DD-172C-444C-97FE-1D4CB60B8A10}"/>
              </a:ext>
            </a:extLst>
          </p:cNvPr>
          <p:cNvSpPr/>
          <p:nvPr/>
        </p:nvSpPr>
        <p:spPr>
          <a:xfrm>
            <a:off x="5449019" y="4698646"/>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粗支紗</a:t>
            </a:r>
            <a:endParaRPr lang="en-US" sz="2000" dirty="0">
              <a:solidFill>
                <a:srgbClr val="002060"/>
              </a:solidFill>
              <a:latin typeface="標楷體" panose="03000509000000000000" pitchFamily="65" charset="-120"/>
              <a:ea typeface="標楷體" panose="03000509000000000000" pitchFamily="65" charset="-120"/>
            </a:endParaRPr>
          </a:p>
        </p:txBody>
      </p:sp>
      <p:sp>
        <p:nvSpPr>
          <p:cNvPr id="20" name="Rectangle: Rounded Corners 19">
            <a:extLst>
              <a:ext uri="{FF2B5EF4-FFF2-40B4-BE49-F238E27FC236}">
                <a16:creationId xmlns:a16="http://schemas.microsoft.com/office/drawing/2014/main" id="{B59D6013-11BA-4564-A1A0-F6157DE83EEF}"/>
              </a:ext>
            </a:extLst>
          </p:cNvPr>
          <p:cNvSpPr/>
          <p:nvPr/>
        </p:nvSpPr>
        <p:spPr>
          <a:xfrm>
            <a:off x="5449019" y="5770715"/>
            <a:ext cx="19050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標楷體" panose="03000509000000000000" pitchFamily="65" charset="-120"/>
                <a:ea typeface="標楷體" panose="03000509000000000000" pitchFamily="65" charset="-120"/>
              </a:rPr>
              <a:t>液體過濾</a:t>
            </a:r>
            <a:r>
              <a:rPr lang="en-US" altLang="zh-TW" sz="2000" dirty="0">
                <a:solidFill>
                  <a:srgbClr val="002060"/>
                </a:solidFill>
                <a:latin typeface="標楷體" panose="03000509000000000000" pitchFamily="65" charset="-120"/>
                <a:ea typeface="標楷體" panose="03000509000000000000" pitchFamily="65" charset="-120"/>
              </a:rPr>
              <a:t>:</a:t>
            </a:r>
            <a:r>
              <a:rPr lang="zh-TW" altLang="en-US" sz="2000" dirty="0">
                <a:solidFill>
                  <a:srgbClr val="002060"/>
                </a:solidFill>
                <a:latin typeface="標楷體" panose="03000509000000000000" pitchFamily="65" charset="-120"/>
                <a:ea typeface="標楷體" panose="03000509000000000000" pitchFamily="65" charset="-120"/>
              </a:rPr>
              <a:t>繞線濾心</a:t>
            </a:r>
            <a:r>
              <a:rPr lang="en-US" sz="2000" dirty="0">
                <a:solidFill>
                  <a:srgbClr val="002060"/>
                </a:solidFill>
                <a:latin typeface="標楷體" panose="03000509000000000000" pitchFamily="65" charset="-120"/>
                <a:ea typeface="標楷體" panose="03000509000000000000" pitchFamily="65" charset="-120"/>
              </a:rPr>
              <a:t> </a:t>
            </a:r>
          </a:p>
        </p:txBody>
      </p:sp>
      <p:cxnSp>
        <p:nvCxnSpPr>
          <p:cNvPr id="22" name="Connector: Elbow 21">
            <a:extLst>
              <a:ext uri="{FF2B5EF4-FFF2-40B4-BE49-F238E27FC236}">
                <a16:creationId xmlns:a16="http://schemas.microsoft.com/office/drawing/2014/main" id="{E0E0143D-CE57-495C-A45D-7FCBEC8438BF}"/>
              </a:ext>
            </a:extLst>
          </p:cNvPr>
          <p:cNvCxnSpPr>
            <a:stCxn id="13" idx="2"/>
            <a:endCxn id="14" idx="0"/>
          </p:cNvCxnSpPr>
          <p:nvPr/>
        </p:nvCxnSpPr>
        <p:spPr>
          <a:xfrm rot="5400000">
            <a:off x="3223181" y="2416216"/>
            <a:ext cx="664952" cy="18833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58FDBA98-B2D7-4892-ACA4-C5F28F7ECE0A}"/>
              </a:ext>
            </a:extLst>
          </p:cNvPr>
          <p:cNvCxnSpPr>
            <a:stCxn id="13" idx="2"/>
            <a:endCxn id="18" idx="0"/>
          </p:cNvCxnSpPr>
          <p:nvPr/>
        </p:nvCxnSpPr>
        <p:spPr>
          <a:xfrm rot="16200000" flipH="1">
            <a:off x="5117135" y="2405602"/>
            <a:ext cx="665384" cy="1905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5E0EA10-A014-4E11-A81B-BE3D4E629CE2}"/>
              </a:ext>
            </a:extLst>
          </p:cNvPr>
          <p:cNvCxnSpPr>
            <a:stCxn id="18" idx="2"/>
            <a:endCxn id="19" idx="0"/>
          </p:cNvCxnSpPr>
          <p:nvPr/>
        </p:nvCxnSpPr>
        <p:spPr>
          <a:xfrm flipH="1">
            <a:off x="6401519" y="4376594"/>
            <a:ext cx="808" cy="322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FE84E85-90E1-439E-987A-05CE9024AFB4}"/>
              </a:ext>
            </a:extLst>
          </p:cNvPr>
          <p:cNvCxnSpPr>
            <a:stCxn id="14" idx="2"/>
            <a:endCxn id="15" idx="0"/>
          </p:cNvCxnSpPr>
          <p:nvPr/>
        </p:nvCxnSpPr>
        <p:spPr>
          <a:xfrm flipH="1">
            <a:off x="2613179" y="4376162"/>
            <a:ext cx="808" cy="32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4CE39E7-0C13-4508-B705-B175B11FD770}"/>
              </a:ext>
            </a:extLst>
          </p:cNvPr>
          <p:cNvCxnSpPr>
            <a:stCxn id="15" idx="2"/>
            <a:endCxn id="16" idx="0"/>
          </p:cNvCxnSpPr>
          <p:nvPr/>
        </p:nvCxnSpPr>
        <p:spPr>
          <a:xfrm rot="5400000">
            <a:off x="1674545" y="4853620"/>
            <a:ext cx="407809" cy="14694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BBABE9F1-CA0E-4350-A697-65F4CCD074E4}"/>
              </a:ext>
            </a:extLst>
          </p:cNvPr>
          <p:cNvCxnSpPr>
            <a:stCxn id="15" idx="2"/>
            <a:endCxn id="17" idx="0"/>
          </p:cNvCxnSpPr>
          <p:nvPr/>
        </p:nvCxnSpPr>
        <p:spPr>
          <a:xfrm rot="16200000" flipH="1">
            <a:off x="2874695" y="5122930"/>
            <a:ext cx="407809" cy="9308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01160D0-4878-405D-97CB-C1A6D21DFBE8}"/>
              </a:ext>
            </a:extLst>
          </p:cNvPr>
          <p:cNvCxnSpPr>
            <a:stCxn id="19" idx="2"/>
            <a:endCxn id="20" idx="0"/>
          </p:cNvCxnSpPr>
          <p:nvPr/>
        </p:nvCxnSpPr>
        <p:spPr>
          <a:xfrm>
            <a:off x="6401519" y="5384446"/>
            <a:ext cx="0" cy="386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F2252D2-20AD-47F3-B1E9-C812FBA5941B}"/>
              </a:ext>
            </a:extLst>
          </p:cNvPr>
          <p:cNvPicPr>
            <a:picLocks noChangeAspect="1"/>
          </p:cNvPicPr>
          <p:nvPr/>
        </p:nvPicPr>
        <p:blipFill>
          <a:blip r:embed="rId2"/>
          <a:stretch>
            <a:fillRect/>
          </a:stretch>
        </p:blipFill>
        <p:spPr>
          <a:xfrm>
            <a:off x="7748914" y="1802077"/>
            <a:ext cx="2565998" cy="2344681"/>
          </a:xfrm>
          <a:prstGeom prst="rect">
            <a:avLst/>
          </a:prstGeom>
        </p:spPr>
      </p:pic>
      <p:pic>
        <p:nvPicPr>
          <p:cNvPr id="39" name="Picture 38">
            <a:extLst>
              <a:ext uri="{FF2B5EF4-FFF2-40B4-BE49-F238E27FC236}">
                <a16:creationId xmlns:a16="http://schemas.microsoft.com/office/drawing/2014/main" id="{99184FF0-5A3D-49E5-B4BF-B4B6CF28ECCE}"/>
              </a:ext>
            </a:extLst>
          </p:cNvPr>
          <p:cNvPicPr>
            <a:picLocks noChangeAspect="1"/>
          </p:cNvPicPr>
          <p:nvPr/>
        </p:nvPicPr>
        <p:blipFill>
          <a:blip r:embed="rId3"/>
          <a:stretch>
            <a:fillRect/>
          </a:stretch>
        </p:blipFill>
        <p:spPr>
          <a:xfrm>
            <a:off x="7823154" y="4269069"/>
            <a:ext cx="2679027" cy="2679027"/>
          </a:xfrm>
          <a:prstGeom prst="rect">
            <a:avLst/>
          </a:prstGeom>
        </p:spPr>
      </p:pic>
      <p:sp>
        <p:nvSpPr>
          <p:cNvPr id="29" name="TextBox 28">
            <a:extLst>
              <a:ext uri="{FF2B5EF4-FFF2-40B4-BE49-F238E27FC236}">
                <a16:creationId xmlns:a16="http://schemas.microsoft.com/office/drawing/2014/main" id="{559D7206-3283-4C4A-AF3D-22B3E66910A0}"/>
              </a:ext>
            </a:extLst>
          </p:cNvPr>
          <p:cNvSpPr txBox="1"/>
          <p:nvPr/>
        </p:nvSpPr>
        <p:spPr>
          <a:xfrm>
            <a:off x="241300" y="1364811"/>
            <a:ext cx="9879798" cy="707886"/>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梳棉不織布的應用</a:t>
            </a:r>
            <a:r>
              <a:rPr lang="en-US" altLang="zh-TW" sz="2200" b="1" dirty="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a:p>
            <a:endParaRPr lang="en-US" b="1" dirty="0"/>
          </a:p>
        </p:txBody>
      </p:sp>
    </p:spTree>
    <p:extLst>
      <p:ext uri="{BB962C8B-B14F-4D97-AF65-F5344CB8AC3E}">
        <p14:creationId xmlns:p14="http://schemas.microsoft.com/office/powerpoint/2010/main" val="339572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8" y="197358"/>
            <a:ext cx="10692772" cy="868680"/>
            <a:chOff x="1397" y="771143"/>
            <a:chExt cx="10692772"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77321" y="424325"/>
            <a:ext cx="3203692" cy="382156"/>
          </a:xfrm>
          <a:prstGeom prst="rect">
            <a:avLst/>
          </a:prstGeom>
        </p:spPr>
        <p:txBody>
          <a:bodyPr vert="horz" wrap="square" lIns="0" tIns="12700" rIns="0" bIns="0" rtlCol="0">
            <a:spAutoFit/>
          </a:bodyPr>
          <a:lstStyle/>
          <a:p>
            <a:pPr marL="1905" algn="ctr">
              <a:lnSpc>
                <a:spcPct val="100000"/>
              </a:lnSpc>
              <a:spcBef>
                <a:spcPts val="100"/>
              </a:spcBef>
            </a:pPr>
            <a:r>
              <a:rPr lang="en-US" sz="2400" b="1" i="1" dirty="0">
                <a:solidFill>
                  <a:srgbClr val="1F3763"/>
                </a:solidFill>
                <a:latin typeface="Arial"/>
                <a:cs typeface="Arial"/>
              </a:rPr>
              <a:t>Personal </a:t>
            </a:r>
            <a:r>
              <a:rPr lang="en-US" altLang="zh-TW" sz="2400" b="1" i="1" dirty="0">
                <a:solidFill>
                  <a:srgbClr val="1F3763"/>
                </a:solidFill>
                <a:latin typeface="Arial"/>
                <a:cs typeface="Arial"/>
              </a:rPr>
              <a:t>B</a:t>
            </a:r>
            <a:r>
              <a:rPr lang="en-US" sz="2400" b="1" i="1" dirty="0">
                <a:solidFill>
                  <a:srgbClr val="1F3763"/>
                </a:solidFill>
                <a:latin typeface="Arial"/>
                <a:cs typeface="Arial"/>
              </a:rPr>
              <a:t>ackground</a:t>
            </a:r>
            <a:endParaRPr sz="24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a:t>
            </a:fld>
            <a:endParaRPr dirty="0"/>
          </a:p>
        </p:txBody>
      </p:sp>
      <p:sp>
        <p:nvSpPr>
          <p:cNvPr id="19" name="Oval 18">
            <a:extLst>
              <a:ext uri="{FF2B5EF4-FFF2-40B4-BE49-F238E27FC236}">
                <a16:creationId xmlns:a16="http://schemas.microsoft.com/office/drawing/2014/main" id="{CB26683C-7395-4860-A025-E2410CB53F00}"/>
              </a:ext>
            </a:extLst>
          </p:cNvPr>
          <p:cNvSpPr/>
          <p:nvPr/>
        </p:nvSpPr>
        <p:spPr>
          <a:xfrm>
            <a:off x="352789" y="2388693"/>
            <a:ext cx="22860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26D9D30-220A-488F-84F0-84EA83BE488A}"/>
              </a:ext>
            </a:extLst>
          </p:cNvPr>
          <p:cNvSpPr/>
          <p:nvPr/>
        </p:nvSpPr>
        <p:spPr>
          <a:xfrm>
            <a:off x="2953153" y="2063751"/>
            <a:ext cx="7599388" cy="3924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台灣淡江大學化學工程學士</a:t>
            </a:r>
            <a:endParaRPr lang="en-US" sz="2000" dirty="0">
              <a:solidFill>
                <a:schemeClr val="tx1"/>
              </a:solidFill>
              <a:latin typeface="標楷體" panose="03000509000000000000" pitchFamily="65" charset="-120"/>
              <a:ea typeface="標楷體" panose="03000509000000000000" pitchFamily="65" charset="-120"/>
            </a:endParaRPr>
          </a:p>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台灣國立台灣大學</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EMBA</a:t>
            </a:r>
            <a:endParaRPr 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台灣淡江大學化學材料工程博士</a:t>
            </a:r>
            <a:endParaRPr lang="en-US" sz="2000" dirty="0">
              <a:solidFill>
                <a:schemeClr val="tx1"/>
              </a:solidFill>
              <a:latin typeface="標楷體" panose="03000509000000000000" pitchFamily="65" charset="-120"/>
              <a:ea typeface="標楷體" panose="03000509000000000000" pitchFamily="65" charset="-120"/>
            </a:endParaRPr>
          </a:p>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中鼎工程股份有限公司製程工程師</a:t>
            </a:r>
            <a:endParaRPr lang="en-US" sz="2000" dirty="0">
              <a:solidFill>
                <a:schemeClr val="tx1"/>
              </a:solidFill>
              <a:latin typeface="標楷體" panose="03000509000000000000" pitchFamily="65" charset="-120"/>
              <a:ea typeface="標楷體" panose="03000509000000000000" pitchFamily="65" charset="-120"/>
            </a:endParaRPr>
          </a:p>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旭然國際股份有限公司董事長</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自</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1985</a:t>
            </a:r>
            <a:r>
              <a:rPr lang="zh-TW" altLang="en-US" sz="2000" dirty="0">
                <a:solidFill>
                  <a:schemeClr val="tx1"/>
                </a:solidFill>
                <a:latin typeface="標楷體" panose="03000509000000000000" pitchFamily="65" charset="-120"/>
                <a:ea typeface="標楷體" panose="03000509000000000000" pitchFamily="65" charset="-120"/>
              </a:rPr>
              <a:t>至今 </a:t>
            </a:r>
            <a:endParaRPr lang="en-US" sz="2000" dirty="0">
              <a:solidFill>
                <a:schemeClr val="tx1"/>
              </a:solidFill>
              <a:latin typeface="標楷體" panose="03000509000000000000" pitchFamily="65" charset="-120"/>
              <a:ea typeface="標楷體" panose="03000509000000000000" pitchFamily="65" charset="-120"/>
            </a:endParaRPr>
          </a:p>
          <a:p>
            <a:pPr marL="285750" indent="-285750">
              <a:lnSpc>
                <a:spcPct val="150000"/>
              </a:lnSpc>
              <a:buFont typeface="Wingdings" panose="05000000000000000000"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台灣過濾與分離學會理事長</a:t>
            </a:r>
            <a:r>
              <a:rPr lang="en-US" altLang="zh-TW" sz="2000" dirty="0">
                <a:solidFill>
                  <a:schemeClr val="tx1"/>
                </a:solidFill>
                <a:latin typeface="標楷體" panose="03000509000000000000" pitchFamily="65" charset="-120"/>
                <a:ea typeface="標楷體" panose="03000509000000000000" pitchFamily="65" charset="-12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2018-2022</a:t>
            </a:r>
            <a:endParaRPr 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25">
            <a:extLst>
              <a:ext uri="{FF2B5EF4-FFF2-40B4-BE49-F238E27FC236}">
                <a16:creationId xmlns:a16="http://schemas.microsoft.com/office/drawing/2014/main" id="{5F4ADD6E-57EC-249B-27BA-BB6A0170EFF5}"/>
              </a:ext>
            </a:extLst>
          </p:cNvPr>
          <p:cNvSpPr txBox="1"/>
          <p:nvPr>
            <p:custDataLst>
              <p:tags r:id="rId1"/>
            </p:custDataLst>
          </p:nvPr>
        </p:nvSpPr>
        <p:spPr>
          <a:xfrm>
            <a:off x="971486" y="4748556"/>
            <a:ext cx="1824485" cy="461665"/>
          </a:xfrm>
          <a:prstGeom prst="rect">
            <a:avLst/>
          </a:prstGeom>
          <a:noFill/>
        </p:spPr>
        <p:txBody>
          <a:bodyPr wrap="square" rtlCol="0">
            <a:spAutoFit/>
          </a:bodyPr>
          <a:lstStyle/>
          <a:p>
            <a:r>
              <a:rPr lang="zh-TW" altLang="en-US" sz="2400" b="1" dirty="0">
                <a:latin typeface="標楷體" panose="03000509000000000000" pitchFamily="65" charset="-120"/>
                <a:ea typeface="標楷體" panose="03000509000000000000" pitchFamily="65" charset="-120"/>
              </a:rPr>
              <a:t>何兆全</a:t>
            </a:r>
            <a:endParaRPr lang="en-US" altLang="zh-TW" sz="2400" b="1" dirty="0">
              <a:latin typeface="標楷體" panose="03000509000000000000" pitchFamily="65" charset="-120"/>
              <a:ea typeface="標楷體" panose="03000509000000000000" pitchFamily="65" charset="-120"/>
            </a:endParaRPr>
          </a:p>
        </p:txBody>
      </p:sp>
      <p:grpSp>
        <p:nvGrpSpPr>
          <p:cNvPr id="10" name="组合 38">
            <a:extLst>
              <a:ext uri="{FF2B5EF4-FFF2-40B4-BE49-F238E27FC236}">
                <a16:creationId xmlns:a16="http://schemas.microsoft.com/office/drawing/2014/main" id="{54E79EA1-29B7-AFAF-960A-34B65B678AD5}"/>
              </a:ext>
            </a:extLst>
          </p:cNvPr>
          <p:cNvGrpSpPr/>
          <p:nvPr/>
        </p:nvGrpSpPr>
        <p:grpSpPr>
          <a:xfrm>
            <a:off x="352789" y="4346879"/>
            <a:ext cx="2563745" cy="868680"/>
            <a:chOff x="838622" y="4216073"/>
            <a:chExt cx="4504622" cy="846897"/>
          </a:xfrm>
          <a:solidFill>
            <a:schemeClr val="bg1"/>
          </a:solidFill>
        </p:grpSpPr>
        <p:cxnSp>
          <p:nvCxnSpPr>
            <p:cNvPr id="12" name="直接连接符 39">
              <a:extLst>
                <a:ext uri="{FF2B5EF4-FFF2-40B4-BE49-F238E27FC236}">
                  <a16:creationId xmlns:a16="http://schemas.microsoft.com/office/drawing/2014/main" id="{14F3F77A-953B-070F-2EBB-A92AFB9465B5}"/>
                </a:ext>
              </a:extLst>
            </p:cNvPr>
            <p:cNvCxnSpPr/>
            <p:nvPr/>
          </p:nvCxnSpPr>
          <p:spPr>
            <a:xfrm>
              <a:off x="838622" y="5062970"/>
              <a:ext cx="4495097"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CD68F37E-6E8E-A8BA-2E6C-409CF9581C6F}"/>
                </a:ext>
              </a:extLst>
            </p:cNvPr>
            <p:cNvSpPr/>
            <p:nvPr>
              <p:custDataLst>
                <p:tags r:id="rId2"/>
              </p:custDataLst>
            </p:nvPr>
          </p:nvSpPr>
          <p:spPr>
            <a:xfrm>
              <a:off x="4955681" y="4642124"/>
              <a:ext cx="387563" cy="420846"/>
            </a:xfrm>
            <a:prstGeom prst="rect">
              <a:avLst/>
            </a:prstGeom>
            <a:grpFill/>
            <a:ln w="12700" cap="flat" cmpd="sng" algn="ctr">
              <a:noFill/>
              <a:prstDash val="solid"/>
              <a:miter lim="800000"/>
            </a:ln>
            <a:effectLst>
              <a:outerShdw blurRad="190500" dist="63500" dir="2700000" algn="tl" rotWithShape="0">
                <a:prstClr val="black">
                  <a:alpha val="30000"/>
                </a:prstClr>
              </a:outerShdw>
            </a:effectLst>
          </p:spPr>
          <p:txBody>
            <a:bodyPr rtlCol="0" anchor="ctr"/>
            <a:lstStyle/>
            <a:p>
              <a:pPr algn="ctr">
                <a:defRPr/>
              </a:pPr>
              <a:endParaRPr lang="zh-CN" altLang="en-US" kern="0" dirty="0">
                <a:solidFill>
                  <a:schemeClr val="tx1">
                    <a:lumMod val="65000"/>
                    <a:lumOff val="35000"/>
                  </a:schemeClr>
                </a:solidFill>
                <a:ea typeface="思源黑体" panose="020B0500000000000000" pitchFamily="34" charset="-122"/>
                <a:cs typeface="+mn-ea"/>
                <a:sym typeface="+mn-lt"/>
              </a:endParaRPr>
            </a:p>
          </p:txBody>
        </p:sp>
        <p:sp>
          <p:nvSpPr>
            <p:cNvPr id="14" name="矩形 13">
              <a:extLst>
                <a:ext uri="{FF2B5EF4-FFF2-40B4-BE49-F238E27FC236}">
                  <a16:creationId xmlns:a16="http://schemas.microsoft.com/office/drawing/2014/main" id="{9E6DDF6D-222E-D5A4-F63A-4FE2874AB5A1}"/>
                </a:ext>
              </a:extLst>
            </p:cNvPr>
            <p:cNvSpPr/>
            <p:nvPr>
              <p:custDataLst>
                <p:tags r:id="rId3"/>
              </p:custDataLst>
            </p:nvPr>
          </p:nvSpPr>
          <p:spPr>
            <a:xfrm>
              <a:off x="4568118" y="4216073"/>
              <a:ext cx="387563" cy="420846"/>
            </a:xfrm>
            <a:prstGeom prst="rect">
              <a:avLst/>
            </a:prstGeom>
            <a:grpFill/>
            <a:ln w="12700" cap="flat" cmpd="sng" algn="ctr">
              <a:noFill/>
              <a:prstDash val="solid"/>
              <a:miter lim="800000"/>
            </a:ln>
            <a:effectLst>
              <a:outerShdw blurRad="190500" dist="63500" dir="2700000" algn="tl" rotWithShape="0">
                <a:prstClr val="black">
                  <a:alpha val="30000"/>
                </a:prstClr>
              </a:outerShdw>
            </a:effectLst>
          </p:spPr>
          <p:txBody>
            <a:bodyPr rtlCol="0" anchor="ctr"/>
            <a:lstStyle/>
            <a:p>
              <a:pPr algn="ctr">
                <a:defRPr/>
              </a:pPr>
              <a:endParaRPr lang="zh-CN" altLang="en-US" kern="0" dirty="0">
                <a:solidFill>
                  <a:schemeClr val="tx1">
                    <a:lumMod val="65000"/>
                    <a:lumOff val="35000"/>
                  </a:schemeClr>
                </a:solidFill>
                <a:ea typeface="思源黑体" panose="020B0500000000000000" pitchFamily="34" charset="-122"/>
                <a:cs typeface="+mn-ea"/>
                <a:sym typeface="+mn-lt"/>
              </a:endParaRPr>
            </a:p>
          </p:txBody>
        </p:sp>
      </p:grpSp>
      <p:sp>
        <p:nvSpPr>
          <p:cNvPr id="15" name="椭圆 42">
            <a:extLst>
              <a:ext uri="{FF2B5EF4-FFF2-40B4-BE49-F238E27FC236}">
                <a16:creationId xmlns:a16="http://schemas.microsoft.com/office/drawing/2014/main" id="{77AE35AA-A03B-D619-0798-9478CD85D81A}"/>
              </a:ext>
            </a:extLst>
          </p:cNvPr>
          <p:cNvSpPr/>
          <p:nvPr/>
        </p:nvSpPr>
        <p:spPr>
          <a:xfrm>
            <a:off x="404639" y="2425094"/>
            <a:ext cx="2182300" cy="218967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panose="020B0500000000000000" pitchFamily="34" charset="-122"/>
              <a:cs typeface="+mn-ea"/>
              <a:sym typeface="+mn-lt"/>
            </a:endParaRPr>
          </a:p>
        </p:txBody>
      </p:sp>
      <p:pic>
        <p:nvPicPr>
          <p:cNvPr id="17" name="圖片 16">
            <a:extLst>
              <a:ext uri="{FF2B5EF4-FFF2-40B4-BE49-F238E27FC236}">
                <a16:creationId xmlns:a16="http://schemas.microsoft.com/office/drawing/2014/main" id="{B65E2854-ADBA-0A52-78AA-203BDE7128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38" y="2440468"/>
            <a:ext cx="2184787" cy="2174296"/>
          </a:xfrm>
          <a:prstGeom prst="ellipse">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3153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13535"/>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23437" y="434327"/>
            <a:ext cx="3324224" cy="335989"/>
          </a:xfrm>
          <a:prstGeom prst="rect">
            <a:avLst/>
          </a:prstGeom>
        </p:spPr>
        <p:txBody>
          <a:bodyPr vert="horz" wrap="square" lIns="0" tIns="12700" rIns="0" bIns="0" rtlCol="0">
            <a:spAutoFit/>
          </a:bodyPr>
          <a:lstStyle/>
          <a:p>
            <a:pPr marL="1905" algn="ctr">
              <a:lnSpc>
                <a:spcPct val="100000"/>
              </a:lnSpc>
              <a:spcBef>
                <a:spcPts val="100"/>
              </a:spcBef>
            </a:pPr>
            <a:r>
              <a:rPr lang="en-US" sz="2100" b="1" i="1" dirty="0">
                <a:solidFill>
                  <a:srgbClr val="1F3763"/>
                </a:solidFill>
                <a:latin typeface="Arial"/>
                <a:cs typeface="Arial"/>
              </a:rPr>
              <a:t>Membrane </a:t>
            </a:r>
            <a:r>
              <a:rPr lang="en-US" altLang="zh-TW" sz="2100" b="1" i="1" dirty="0">
                <a:solidFill>
                  <a:srgbClr val="1F3763"/>
                </a:solidFill>
                <a:latin typeface="Arial"/>
                <a:cs typeface="Arial"/>
              </a:rPr>
              <a:t>S</a:t>
            </a:r>
            <a:r>
              <a:rPr lang="en-US" sz="2100" b="1" i="1" dirty="0">
                <a:solidFill>
                  <a:srgbClr val="1F3763"/>
                </a:solidFill>
                <a:latin typeface="Arial"/>
                <a:cs typeface="Arial"/>
              </a:rPr>
              <a:t>upport </a:t>
            </a:r>
            <a:r>
              <a:rPr lang="en-US" altLang="zh-TW" sz="2100" b="1" i="1" dirty="0">
                <a:solidFill>
                  <a:srgbClr val="1F3763"/>
                </a:solidFill>
                <a:latin typeface="Arial"/>
                <a:cs typeface="Arial"/>
              </a:rPr>
              <a:t>L</a:t>
            </a:r>
            <a:r>
              <a:rPr lang="en-US" sz="2100" b="1" i="1" dirty="0">
                <a:solidFill>
                  <a:srgbClr val="1F3763"/>
                </a:solidFill>
                <a:latin typeface="Arial"/>
                <a:cs typeface="Arial"/>
              </a:rPr>
              <a:t>ayer</a:t>
            </a:r>
            <a:endParaRPr sz="1550" b="1" i="1"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20</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415363" y="1263322"/>
            <a:ext cx="10045624" cy="2258054"/>
          </a:xfrm>
          <a:prstGeom prst="rect">
            <a:avLst/>
          </a:prstGeom>
          <a:noFill/>
        </p:spPr>
        <p:txBody>
          <a:bodyPr wrap="square" rtlCol="0">
            <a:spAutoFit/>
          </a:bodyPr>
          <a:lstStyle/>
          <a:p>
            <a:pPr>
              <a:lnSpc>
                <a:spcPct val="150000"/>
              </a:lnSpc>
              <a:spcAft>
                <a:spcPts val="1200"/>
              </a:spcAft>
            </a:pPr>
            <a:r>
              <a:rPr lang="zh-TW" altLang="en-US" sz="2200" b="1" dirty="0">
                <a:latin typeface="標楷體" panose="03000509000000000000" pitchFamily="65" charset="-120"/>
                <a:ea typeface="標楷體" panose="03000509000000000000" pitchFamily="65" charset="-120"/>
              </a:rPr>
              <a:t>過濾膜支撐層</a:t>
            </a:r>
            <a:r>
              <a:rPr lang="en-US" altLang="zh-TW" sz="22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a:p>
            <a:pPr>
              <a:lnSpc>
                <a:spcPts val="3000"/>
              </a:lnSpc>
            </a:pPr>
            <a:r>
              <a:rPr lang="zh-TW" altLang="en-US" sz="2000" dirty="0">
                <a:latin typeface="標楷體" panose="03000509000000000000" pitchFamily="65" charset="-120"/>
                <a:ea typeface="標楷體" panose="03000509000000000000" pitchFamily="65" charset="-120"/>
              </a:rPr>
              <a:t>不織布過濾膜支撐層是在過濾等應用中支撐薄的濾膜強度的輔助材料</a:t>
            </a:r>
            <a:r>
              <a:rPr lang="en-US"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它們提供強度、構造和額外功能</a:t>
            </a: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它們是透過粘合纖維而不是編織的</a:t>
            </a:r>
            <a:r>
              <a:rPr lang="en-US"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它們是通過將纖維製成網（乾式成網、濕法成網、紡粘或熔噴）、粘合（熱粘合、機械粘合或化學粘合）和精加工修整等製作成的</a:t>
            </a:r>
            <a:r>
              <a:rPr lang="en-US" sz="2000" dirty="0">
                <a:latin typeface="標楷體" panose="03000509000000000000" pitchFamily="65" charset="-120"/>
                <a:ea typeface="標楷體" panose="03000509000000000000" pitchFamily="65" charset="-120"/>
              </a:rPr>
              <a:t>.</a:t>
            </a:r>
          </a:p>
        </p:txBody>
      </p:sp>
      <p:pic>
        <p:nvPicPr>
          <p:cNvPr id="8" name="Picture 7">
            <a:extLst>
              <a:ext uri="{FF2B5EF4-FFF2-40B4-BE49-F238E27FC236}">
                <a16:creationId xmlns:a16="http://schemas.microsoft.com/office/drawing/2014/main" id="{0F3B6803-6241-4B70-B607-D411EF358413}"/>
              </a:ext>
            </a:extLst>
          </p:cNvPr>
          <p:cNvPicPr>
            <a:picLocks noChangeAspect="1"/>
          </p:cNvPicPr>
          <p:nvPr/>
        </p:nvPicPr>
        <p:blipFill>
          <a:blip r:embed="rId2"/>
          <a:stretch>
            <a:fillRect/>
          </a:stretch>
        </p:blipFill>
        <p:spPr>
          <a:xfrm>
            <a:off x="4293563" y="4353434"/>
            <a:ext cx="5907928" cy="2199419"/>
          </a:xfrm>
          <a:prstGeom prst="rect">
            <a:avLst/>
          </a:prstGeom>
        </p:spPr>
      </p:pic>
      <p:pic>
        <p:nvPicPr>
          <p:cNvPr id="31" name="Picture 30">
            <a:extLst>
              <a:ext uri="{FF2B5EF4-FFF2-40B4-BE49-F238E27FC236}">
                <a16:creationId xmlns:a16="http://schemas.microsoft.com/office/drawing/2014/main" id="{58664195-8824-4A51-980D-6BDEE148F9D5}"/>
              </a:ext>
            </a:extLst>
          </p:cNvPr>
          <p:cNvPicPr>
            <a:picLocks noChangeAspect="1"/>
          </p:cNvPicPr>
          <p:nvPr/>
        </p:nvPicPr>
        <p:blipFill>
          <a:blip r:embed="rId3"/>
          <a:stretch>
            <a:fillRect/>
          </a:stretch>
        </p:blipFill>
        <p:spPr>
          <a:xfrm>
            <a:off x="499991" y="4292823"/>
            <a:ext cx="3383721" cy="2199419"/>
          </a:xfrm>
          <a:prstGeom prst="rect">
            <a:avLst/>
          </a:prstGeom>
        </p:spPr>
      </p:pic>
      <p:sp>
        <p:nvSpPr>
          <p:cNvPr id="33" name="Rectangle 32">
            <a:extLst>
              <a:ext uri="{FF2B5EF4-FFF2-40B4-BE49-F238E27FC236}">
                <a16:creationId xmlns:a16="http://schemas.microsoft.com/office/drawing/2014/main" id="{A80A2F56-8703-4091-9F4F-57EB225287A0}"/>
              </a:ext>
            </a:extLst>
          </p:cNvPr>
          <p:cNvSpPr/>
          <p:nvPr/>
        </p:nvSpPr>
        <p:spPr>
          <a:xfrm>
            <a:off x="524236" y="6552853"/>
            <a:ext cx="3359476" cy="400110"/>
          </a:xfrm>
          <a:prstGeom prst="rect">
            <a:avLst/>
          </a:prstGeom>
        </p:spPr>
        <p:txBody>
          <a:bodyPr wrap="square">
            <a:spAutoFit/>
          </a:bodyPr>
          <a:lstStyle/>
          <a:p>
            <a:pPr algn="ctr"/>
            <a:r>
              <a:rPr lang="zh-TW" altLang="en-US" sz="2000" b="1" dirty="0">
                <a:latin typeface="標楷體" panose="03000509000000000000" pitchFamily="65" charset="-120"/>
                <a:ea typeface="標楷體" panose="03000509000000000000" pitchFamily="65" charset="-120"/>
              </a:rPr>
              <a:t>薄膜支撐層</a:t>
            </a:r>
            <a:endParaRPr lang="en-US" sz="2000" b="1" dirty="0">
              <a:latin typeface="標楷體" panose="03000509000000000000" pitchFamily="65" charset="-120"/>
              <a:ea typeface="標楷體" panose="03000509000000000000" pitchFamily="65" charset="-120"/>
            </a:endParaRPr>
          </a:p>
        </p:txBody>
      </p:sp>
      <p:sp>
        <p:nvSpPr>
          <p:cNvPr id="35" name="Rectangle 34">
            <a:extLst>
              <a:ext uri="{FF2B5EF4-FFF2-40B4-BE49-F238E27FC236}">
                <a16:creationId xmlns:a16="http://schemas.microsoft.com/office/drawing/2014/main" id="{66ECC5CD-0403-4817-BF6F-3107908FCF3D}"/>
              </a:ext>
            </a:extLst>
          </p:cNvPr>
          <p:cNvSpPr/>
          <p:nvPr/>
        </p:nvSpPr>
        <p:spPr>
          <a:xfrm>
            <a:off x="4427855" y="6542695"/>
            <a:ext cx="5907928" cy="400110"/>
          </a:xfrm>
          <a:prstGeom prst="rect">
            <a:avLst/>
          </a:prstGeom>
        </p:spPr>
        <p:txBody>
          <a:bodyPr wrap="square">
            <a:spAutoFit/>
          </a:bodyPr>
          <a:lstStyle/>
          <a:p>
            <a:pPr algn="ctr"/>
            <a:r>
              <a:rPr lang="zh-TW" altLang="en-US" sz="2000" b="1" dirty="0">
                <a:latin typeface="標楷體" panose="03000509000000000000" pitchFamily="65" charset="-120"/>
                <a:ea typeface="標楷體" panose="03000509000000000000" pitchFamily="65" charset="-120"/>
              </a:rPr>
              <a:t>薄膜製造圖示</a:t>
            </a:r>
            <a:endParaRPr lang="en-US" sz="2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5217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07AB0-50B6-444B-8188-7907FD3DB2B2}"/>
              </a:ext>
            </a:extLst>
          </p:cNvPr>
          <p:cNvPicPr>
            <a:picLocks noChangeAspect="1"/>
          </p:cNvPicPr>
          <p:nvPr/>
        </p:nvPicPr>
        <p:blipFill>
          <a:blip r:embed="rId2"/>
          <a:stretch>
            <a:fillRect/>
          </a:stretch>
        </p:blipFill>
        <p:spPr>
          <a:xfrm>
            <a:off x="3289300" y="2178050"/>
            <a:ext cx="7260463" cy="4707142"/>
          </a:xfrm>
          <a:prstGeom prst="rect">
            <a:avLst/>
          </a:prstGeom>
        </p:spPr>
      </p:pic>
      <p:grpSp>
        <p:nvGrpSpPr>
          <p:cNvPr id="2" name="object 2"/>
          <p:cNvGrpSpPr/>
          <p:nvPr/>
        </p:nvGrpSpPr>
        <p:grpSpPr>
          <a:xfrm>
            <a:off x="635" y="209481"/>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83296" y="418431"/>
            <a:ext cx="3405790" cy="335989"/>
          </a:xfrm>
          <a:prstGeom prst="rect">
            <a:avLst/>
          </a:prstGeom>
        </p:spPr>
        <p:txBody>
          <a:bodyPr vert="horz" wrap="square" lIns="0" tIns="12700" rIns="0" bIns="0" rtlCol="0">
            <a:spAutoFit/>
          </a:bodyPr>
          <a:lstStyle/>
          <a:p>
            <a:pPr marL="1905" algn="ctr">
              <a:lnSpc>
                <a:spcPct val="100000"/>
              </a:lnSpc>
              <a:spcBef>
                <a:spcPts val="100"/>
              </a:spcBef>
            </a:pPr>
            <a:r>
              <a:rPr lang="en-US" sz="2100" b="1" i="1" dirty="0">
                <a:solidFill>
                  <a:srgbClr val="1F3763"/>
                </a:solidFill>
                <a:latin typeface="Arial"/>
                <a:cs typeface="Arial"/>
              </a:rPr>
              <a:t>Membrane </a:t>
            </a:r>
            <a:r>
              <a:rPr lang="en-US" altLang="zh-TW" sz="2100" b="1" i="1" dirty="0">
                <a:solidFill>
                  <a:srgbClr val="1F3763"/>
                </a:solidFill>
                <a:latin typeface="Arial"/>
                <a:cs typeface="Arial"/>
              </a:rPr>
              <a:t>S</a:t>
            </a:r>
            <a:r>
              <a:rPr lang="en-US" sz="2100" b="1" i="1" dirty="0">
                <a:solidFill>
                  <a:srgbClr val="1F3763"/>
                </a:solidFill>
                <a:latin typeface="Arial"/>
                <a:cs typeface="Arial"/>
              </a:rPr>
              <a:t>upport </a:t>
            </a:r>
            <a:r>
              <a:rPr lang="en-US" altLang="zh-TW" sz="2100" b="1" i="1" dirty="0">
                <a:solidFill>
                  <a:srgbClr val="1F3763"/>
                </a:solidFill>
                <a:latin typeface="Arial"/>
                <a:cs typeface="Arial"/>
              </a:rPr>
              <a:t>L</a:t>
            </a:r>
            <a:r>
              <a:rPr lang="en-US" sz="2100" b="1" i="1" dirty="0">
                <a:solidFill>
                  <a:srgbClr val="1F3763"/>
                </a:solidFill>
                <a:latin typeface="Arial"/>
                <a:cs typeface="Arial"/>
              </a:rPr>
              <a:t>ayer</a:t>
            </a:r>
            <a:endParaRPr sz="155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21</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199710" y="1451660"/>
            <a:ext cx="3470590" cy="1936043"/>
          </a:xfrm>
          <a:prstGeom prst="rect">
            <a:avLst/>
          </a:prstGeom>
          <a:noFill/>
        </p:spPr>
        <p:txBody>
          <a:bodyPr wrap="square" rtlCol="0">
            <a:spAutoFit/>
          </a:bodyPr>
          <a:lstStyle/>
          <a:p>
            <a:pPr>
              <a:lnSpc>
                <a:spcPct val="150000"/>
              </a:lnSpc>
            </a:pPr>
            <a:r>
              <a:rPr lang="zh-TW" altLang="en-US" sz="2200" b="1" dirty="0">
                <a:latin typeface="+mj-lt"/>
                <a:ea typeface="標楷體" panose="03000509000000000000" pitchFamily="65" charset="-120"/>
              </a:rPr>
              <a:t>薄膜支撐層應用</a:t>
            </a:r>
            <a:r>
              <a:rPr lang="en-US" altLang="zh-TW" sz="2200" b="1" dirty="0">
                <a:latin typeface="+mj-lt"/>
                <a:ea typeface="標楷體" panose="03000509000000000000" pitchFamily="65" charset="-120"/>
              </a:rPr>
              <a:t>: </a:t>
            </a:r>
          </a:p>
          <a:p>
            <a:pPr>
              <a:lnSpc>
                <a:spcPct val="150000"/>
              </a:lnSpc>
            </a:pPr>
            <a:r>
              <a:rPr lang="zh-TW" altLang="en-US" sz="2000" dirty="0">
                <a:latin typeface="+mj-lt"/>
                <a:ea typeface="標楷體" panose="03000509000000000000" pitchFamily="65" charset="-120"/>
              </a:rPr>
              <a:t>大多數的情況下</a:t>
            </a:r>
            <a:r>
              <a:rPr lang="en-US" altLang="zh-TW" sz="2000" dirty="0">
                <a:latin typeface="+mj-lt"/>
                <a:ea typeface="標楷體" panose="03000509000000000000" pitchFamily="65" charset="-120"/>
              </a:rPr>
              <a:t>, </a:t>
            </a:r>
            <a:r>
              <a:rPr lang="zh-TW" altLang="en-US" sz="2000" dirty="0">
                <a:latin typeface="+mj-lt"/>
                <a:ea typeface="標楷體" panose="03000509000000000000" pitchFamily="65" charset="-120"/>
              </a:rPr>
              <a:t>不織布支撐層將用於製造 </a:t>
            </a:r>
            <a:r>
              <a:rPr lang="en-US" altLang="zh-TW" sz="2000" dirty="0">
                <a:latin typeface="+mj-lt"/>
                <a:ea typeface="標楷體" panose="03000509000000000000" pitchFamily="65" charset="-120"/>
              </a:rPr>
              <a:t>MF</a:t>
            </a:r>
            <a:r>
              <a:rPr lang="zh-TW" altLang="en-US" sz="2000" dirty="0">
                <a:latin typeface="+mj-lt"/>
                <a:ea typeface="標楷體" panose="03000509000000000000" pitchFamily="65" charset="-120"/>
              </a:rPr>
              <a:t>、</a:t>
            </a:r>
            <a:r>
              <a:rPr lang="en-US" altLang="zh-TW" sz="2000" dirty="0">
                <a:latin typeface="+mj-lt"/>
                <a:ea typeface="標楷體" panose="03000509000000000000" pitchFamily="65" charset="-120"/>
              </a:rPr>
              <a:t>UF</a:t>
            </a:r>
            <a:r>
              <a:rPr lang="zh-TW" altLang="en-US" sz="2000" dirty="0">
                <a:latin typeface="+mj-lt"/>
                <a:ea typeface="標楷體" panose="03000509000000000000" pitchFamily="65" charset="-120"/>
              </a:rPr>
              <a:t>、</a:t>
            </a:r>
            <a:r>
              <a:rPr lang="en-US" altLang="zh-TW" sz="2000" dirty="0">
                <a:latin typeface="+mj-lt"/>
                <a:ea typeface="標楷體" panose="03000509000000000000" pitchFamily="65" charset="-120"/>
              </a:rPr>
              <a:t>NF </a:t>
            </a:r>
            <a:r>
              <a:rPr lang="zh-TW" altLang="en-US" sz="2000" dirty="0">
                <a:latin typeface="+mj-lt"/>
                <a:ea typeface="標楷體" panose="03000509000000000000" pitchFamily="65" charset="-120"/>
              </a:rPr>
              <a:t>和 </a:t>
            </a:r>
            <a:r>
              <a:rPr lang="en-US" altLang="zh-TW" sz="2000" dirty="0">
                <a:latin typeface="+mj-lt"/>
                <a:ea typeface="標楷體" panose="03000509000000000000" pitchFamily="65" charset="-120"/>
              </a:rPr>
              <a:t>RO</a:t>
            </a:r>
            <a:r>
              <a:rPr lang="zh-TW" altLang="en-US" sz="2000" dirty="0">
                <a:latin typeface="+mj-lt"/>
                <a:ea typeface="標楷體" panose="03000509000000000000" pitchFamily="65" charset="-120"/>
              </a:rPr>
              <a:t>的輔助材料</a:t>
            </a:r>
            <a:endParaRPr lang="en-US" sz="2000" dirty="0">
              <a:latin typeface="+mj-lt"/>
              <a:ea typeface="標楷體" panose="03000509000000000000" pitchFamily="65" charset="-120"/>
            </a:endParaRPr>
          </a:p>
        </p:txBody>
      </p:sp>
    </p:spTree>
    <p:extLst>
      <p:ext uri="{BB962C8B-B14F-4D97-AF65-F5344CB8AC3E}">
        <p14:creationId xmlns:p14="http://schemas.microsoft.com/office/powerpoint/2010/main" val="3852650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94176"/>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07234" y="434258"/>
            <a:ext cx="3324224" cy="335989"/>
          </a:xfrm>
          <a:prstGeom prst="rect">
            <a:avLst/>
          </a:prstGeom>
        </p:spPr>
        <p:txBody>
          <a:bodyPr vert="horz" wrap="square" lIns="0" tIns="12700" rIns="0" bIns="0" rtlCol="0">
            <a:spAutoFit/>
          </a:bodyPr>
          <a:lstStyle/>
          <a:p>
            <a:pPr marL="1905" algn="ctr">
              <a:lnSpc>
                <a:spcPct val="100000"/>
              </a:lnSpc>
              <a:spcBef>
                <a:spcPts val="100"/>
              </a:spcBef>
            </a:pPr>
            <a:r>
              <a:rPr lang="en-US" sz="2100" b="1" i="1" dirty="0">
                <a:solidFill>
                  <a:srgbClr val="1F3763"/>
                </a:solidFill>
                <a:latin typeface="Arial"/>
                <a:cs typeface="Arial"/>
              </a:rPr>
              <a:t>Membrane </a:t>
            </a:r>
            <a:r>
              <a:rPr lang="en-US" altLang="zh-TW" sz="2100" b="1" i="1" dirty="0">
                <a:solidFill>
                  <a:srgbClr val="1F3763"/>
                </a:solidFill>
                <a:latin typeface="Arial"/>
                <a:cs typeface="Arial"/>
              </a:rPr>
              <a:t>S</a:t>
            </a:r>
            <a:r>
              <a:rPr lang="en-US" sz="2100" b="1" i="1" dirty="0">
                <a:solidFill>
                  <a:srgbClr val="1F3763"/>
                </a:solidFill>
                <a:latin typeface="Arial"/>
                <a:cs typeface="Arial"/>
              </a:rPr>
              <a:t>upport </a:t>
            </a:r>
            <a:r>
              <a:rPr lang="en-US" altLang="zh-TW" sz="2100" b="1" i="1" dirty="0">
                <a:solidFill>
                  <a:srgbClr val="1F3763"/>
                </a:solidFill>
                <a:latin typeface="Arial"/>
                <a:cs typeface="Arial"/>
              </a:rPr>
              <a:t>L</a:t>
            </a:r>
            <a:r>
              <a:rPr lang="en-US" sz="2100" b="1" i="1" dirty="0">
                <a:solidFill>
                  <a:srgbClr val="1F3763"/>
                </a:solidFill>
                <a:latin typeface="Arial"/>
                <a:cs typeface="Arial"/>
              </a:rPr>
              <a:t>ayer</a:t>
            </a:r>
            <a:endParaRPr sz="155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22</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207155" y="1416050"/>
            <a:ext cx="10493690" cy="4273221"/>
          </a:xfrm>
          <a:prstGeom prst="rect">
            <a:avLst/>
          </a:prstGeom>
          <a:noFill/>
        </p:spPr>
        <p:txBody>
          <a:bodyPr wrap="square" rtlCol="0">
            <a:spAutoFit/>
          </a:bodyPr>
          <a:lstStyle/>
          <a:p>
            <a:pPr>
              <a:lnSpc>
                <a:spcPct val="150000"/>
              </a:lnSpc>
            </a:pPr>
            <a:r>
              <a:rPr lang="zh-TW" altLang="en-US" sz="2200" b="1" dirty="0">
                <a:latin typeface="+mj-lt"/>
                <a:ea typeface="標楷體" panose="03000509000000000000" pitchFamily="65" charset="-120"/>
              </a:rPr>
              <a:t>薄膜支撐層</a:t>
            </a:r>
            <a:r>
              <a:rPr lang="en-US" altLang="zh-TW" sz="2200" b="1" dirty="0">
                <a:latin typeface="+mj-lt"/>
                <a:ea typeface="標楷體" panose="03000509000000000000" pitchFamily="65" charset="-120"/>
              </a:rPr>
              <a:t>: </a:t>
            </a:r>
            <a:endParaRPr lang="en-US" sz="2200" b="1" dirty="0">
              <a:latin typeface="+mj-lt"/>
              <a:ea typeface="標楷體" panose="03000509000000000000" pitchFamily="65" charset="-120"/>
            </a:endParaRPr>
          </a:p>
          <a:p>
            <a:pPr>
              <a:lnSpc>
                <a:spcPct val="150000"/>
              </a:lnSpc>
              <a:spcAft>
                <a:spcPts val="1200"/>
              </a:spcAft>
            </a:pPr>
            <a:r>
              <a:rPr lang="zh-TW" altLang="en-US" sz="2000" b="1" i="1" u="sng" dirty="0">
                <a:latin typeface="+mj-lt"/>
                <a:ea typeface="標楷體" panose="03000509000000000000" pitchFamily="65" charset="-120"/>
              </a:rPr>
              <a:t>應用範圍</a:t>
            </a:r>
            <a:r>
              <a:rPr lang="en-US" sz="2000" b="1" i="1" u="sng" dirty="0">
                <a:latin typeface="+mj-lt"/>
                <a:ea typeface="標楷體" panose="03000509000000000000" pitchFamily="65" charset="-120"/>
              </a:rPr>
              <a:t>:</a:t>
            </a:r>
          </a:p>
          <a:p>
            <a:pPr marL="285750" indent="-285750">
              <a:lnSpc>
                <a:spcPts val="3100"/>
              </a:lnSpc>
              <a:spcAft>
                <a:spcPts val="600"/>
              </a:spcAft>
              <a:buFont typeface="Arial" panose="020B0604020202020204" pitchFamily="34" charset="0"/>
              <a:buChar char="•"/>
            </a:pPr>
            <a:r>
              <a:rPr lang="en-US" altLang="zh-TW" sz="2000" b="1" dirty="0">
                <a:latin typeface="+mj-lt"/>
                <a:ea typeface="標楷體" panose="03000509000000000000" pitchFamily="65" charset="-120"/>
              </a:rPr>
              <a:t>MF(</a:t>
            </a:r>
            <a:r>
              <a:rPr lang="zh-TW" altLang="en-US" sz="2000" b="1" dirty="0">
                <a:latin typeface="+mj-lt"/>
                <a:ea typeface="標楷體" panose="03000509000000000000" pitchFamily="65" charset="-120"/>
              </a:rPr>
              <a:t>微過濾</a:t>
            </a:r>
            <a:r>
              <a:rPr lang="en-US" altLang="zh-TW" sz="2000" b="1" dirty="0">
                <a:latin typeface="+mj-lt"/>
                <a:ea typeface="標楷體" panose="03000509000000000000" pitchFamily="65" charset="-120"/>
              </a:rPr>
              <a:t>):</a:t>
            </a:r>
            <a:r>
              <a:rPr lang="zh-TW" altLang="en-US" sz="2000" b="1" dirty="0">
                <a:latin typeface="+mj-lt"/>
                <a:ea typeface="標楷體" panose="03000509000000000000" pitchFamily="65" charset="-120"/>
              </a:rPr>
              <a:t> </a:t>
            </a:r>
            <a:r>
              <a:rPr lang="zh-TW" altLang="en-US" sz="2000" dirty="0">
                <a:latin typeface="+mj-lt"/>
                <a:ea typeface="標楷體" panose="03000509000000000000" pitchFamily="65" charset="-120"/>
              </a:rPr>
              <a:t>主要用於可飲用的地表水中</a:t>
            </a:r>
            <a:r>
              <a:rPr lang="en-US" altLang="zh-TW" sz="2000" dirty="0">
                <a:latin typeface="+mj-lt"/>
                <a:ea typeface="標楷體" panose="03000509000000000000" pitchFamily="65" charset="-120"/>
              </a:rPr>
              <a:t>, </a:t>
            </a:r>
            <a:r>
              <a:rPr lang="zh-TW" altLang="en-US" sz="2000" dirty="0">
                <a:latin typeface="+mj-lt"/>
                <a:ea typeface="標楷體" panose="03000509000000000000" pitchFamily="65" charset="-120"/>
              </a:rPr>
              <a:t>病原菌的去除、前過濾、藻類和顆粒雜質的去除</a:t>
            </a:r>
            <a:r>
              <a:rPr lang="en-US" altLang="zh-TW" sz="2000" dirty="0">
                <a:latin typeface="+mj-lt"/>
                <a:ea typeface="標楷體" panose="03000509000000000000" pitchFamily="65" charset="-120"/>
              </a:rPr>
              <a:t>.</a:t>
            </a:r>
            <a:endParaRPr lang="en-US" sz="2000" dirty="0">
              <a:latin typeface="+mj-lt"/>
              <a:ea typeface="標楷體" panose="03000509000000000000" pitchFamily="65" charset="-120"/>
            </a:endParaRPr>
          </a:p>
          <a:p>
            <a:pPr marL="285750" indent="-285750">
              <a:lnSpc>
                <a:spcPts val="3100"/>
              </a:lnSpc>
              <a:spcAft>
                <a:spcPts val="600"/>
              </a:spcAft>
              <a:buFont typeface="Arial" panose="020B0604020202020204" pitchFamily="34" charset="0"/>
              <a:buChar char="•"/>
            </a:pPr>
            <a:r>
              <a:rPr lang="en-US" sz="2000" b="1" dirty="0">
                <a:latin typeface="+mj-lt"/>
                <a:ea typeface="標楷體" panose="03000509000000000000" pitchFamily="65" charset="-120"/>
              </a:rPr>
              <a:t>UF</a:t>
            </a:r>
            <a:r>
              <a:rPr lang="en-US" altLang="zh-TW" sz="2000" b="1" dirty="0">
                <a:latin typeface="+mj-lt"/>
                <a:ea typeface="標楷體" panose="03000509000000000000" pitchFamily="65" charset="-120"/>
              </a:rPr>
              <a:t>(</a:t>
            </a:r>
            <a:r>
              <a:rPr lang="zh-TW" altLang="en-US" sz="2000" b="1" dirty="0">
                <a:latin typeface="+mj-lt"/>
                <a:ea typeface="標楷體" panose="03000509000000000000" pitchFamily="65" charset="-120"/>
              </a:rPr>
              <a:t>超級過濾</a:t>
            </a:r>
            <a:r>
              <a:rPr lang="en-US" altLang="zh-TW" sz="2000" b="1" dirty="0">
                <a:latin typeface="+mj-lt"/>
                <a:ea typeface="標楷體" panose="03000509000000000000" pitchFamily="65" charset="-120"/>
              </a:rPr>
              <a:t>)</a:t>
            </a:r>
            <a:r>
              <a:rPr lang="en-US" sz="2000" b="1" dirty="0">
                <a:latin typeface="+mj-lt"/>
                <a:ea typeface="標楷體" panose="03000509000000000000" pitchFamily="65" charset="-120"/>
              </a:rPr>
              <a:t>:</a:t>
            </a:r>
            <a:r>
              <a:rPr lang="zh-TW" altLang="en-US" sz="2000" b="1" dirty="0">
                <a:latin typeface="+mj-lt"/>
                <a:ea typeface="標楷體" panose="03000509000000000000" pitchFamily="65" charset="-120"/>
              </a:rPr>
              <a:t> </a:t>
            </a:r>
            <a:r>
              <a:rPr lang="zh-TW" altLang="en-US" sz="2000" dirty="0">
                <a:latin typeface="+mj-lt"/>
                <a:ea typeface="標楷體" panose="03000509000000000000" pitchFamily="65" charset="-120"/>
              </a:rPr>
              <a:t>主要用於礦泉水、飲用水處理； </a:t>
            </a:r>
            <a:r>
              <a:rPr lang="en-US" altLang="zh-TW" sz="2000" dirty="0">
                <a:latin typeface="+mj-lt"/>
                <a:ea typeface="標楷體" panose="03000509000000000000" pitchFamily="65" charset="-120"/>
              </a:rPr>
              <a:t>RO</a:t>
            </a:r>
            <a:r>
              <a:rPr lang="zh-TW" altLang="en-US" sz="2000" dirty="0">
                <a:latin typeface="+mj-lt"/>
                <a:ea typeface="標楷體" panose="03000509000000000000" pitchFamily="65" charset="-120"/>
              </a:rPr>
              <a:t>膜的前過濾或後過濾、冷凝水及回收水、市政水、城鄉飲用水過濾、砂濾回沖洗水及廢水過濾等</a:t>
            </a:r>
            <a:r>
              <a:rPr lang="en-US" altLang="zh-TW" sz="2000" dirty="0">
                <a:latin typeface="+mj-lt"/>
                <a:ea typeface="標楷體" panose="03000509000000000000" pitchFamily="65" charset="-120"/>
              </a:rPr>
              <a:t>.</a:t>
            </a:r>
            <a:endParaRPr lang="en-US" sz="2000" dirty="0">
              <a:latin typeface="+mj-lt"/>
              <a:ea typeface="標楷體" panose="03000509000000000000" pitchFamily="65" charset="-120"/>
            </a:endParaRPr>
          </a:p>
          <a:p>
            <a:pPr marL="285750" indent="-285750">
              <a:lnSpc>
                <a:spcPts val="3100"/>
              </a:lnSpc>
              <a:spcAft>
                <a:spcPts val="600"/>
              </a:spcAft>
              <a:buFont typeface="Arial" panose="020B0604020202020204" pitchFamily="34" charset="0"/>
              <a:buChar char="•"/>
            </a:pPr>
            <a:r>
              <a:rPr lang="en-US" sz="2000" b="1" dirty="0">
                <a:latin typeface="+mj-lt"/>
                <a:ea typeface="標楷體" panose="03000509000000000000" pitchFamily="65" charset="-120"/>
              </a:rPr>
              <a:t>NF</a:t>
            </a:r>
            <a:r>
              <a:rPr lang="en-US" altLang="zh-TW" sz="2000" b="1" dirty="0">
                <a:latin typeface="+mj-lt"/>
                <a:ea typeface="標楷體" panose="03000509000000000000" pitchFamily="65" charset="-120"/>
              </a:rPr>
              <a:t>(</a:t>
            </a:r>
            <a:r>
              <a:rPr lang="zh-TW" altLang="en-US" sz="2000" b="1" dirty="0">
                <a:latin typeface="+mj-lt"/>
                <a:ea typeface="標楷體" panose="03000509000000000000" pitchFamily="65" charset="-120"/>
              </a:rPr>
              <a:t>奈米過濾</a:t>
            </a:r>
            <a:r>
              <a:rPr lang="en-US" altLang="zh-TW" sz="2000" b="1" dirty="0">
                <a:latin typeface="+mj-lt"/>
                <a:ea typeface="標楷體" panose="03000509000000000000" pitchFamily="65" charset="-120"/>
              </a:rPr>
              <a:t>)</a:t>
            </a:r>
            <a:r>
              <a:rPr lang="en-US" sz="2000" b="1" dirty="0">
                <a:latin typeface="+mj-lt"/>
                <a:ea typeface="標楷體" panose="03000509000000000000" pitchFamily="65" charset="-120"/>
              </a:rPr>
              <a:t>: </a:t>
            </a:r>
            <a:r>
              <a:rPr lang="zh-TW" altLang="en-US" sz="2000" dirty="0">
                <a:latin typeface="+mj-lt"/>
                <a:ea typeface="標楷體" panose="03000509000000000000" pitchFamily="65" charset="-120"/>
              </a:rPr>
              <a:t>主要應用於</a:t>
            </a:r>
            <a:r>
              <a:rPr lang="en-US" altLang="zh-TW" sz="2000" dirty="0">
                <a:latin typeface="+mj-lt"/>
                <a:ea typeface="標楷體" panose="03000509000000000000" pitchFamily="65" charset="-120"/>
              </a:rPr>
              <a:t>RO</a:t>
            </a:r>
            <a:r>
              <a:rPr lang="zh-TW" altLang="en-US" sz="2000" dirty="0">
                <a:latin typeface="+mj-lt"/>
                <a:ea typeface="標楷體" panose="03000509000000000000" pitchFamily="65" charset="-120"/>
              </a:rPr>
              <a:t>製程的前過濾、飲用水和工業用水的淨化、廢水淨化過濾、</a:t>
            </a:r>
            <a:endParaRPr lang="en-US" altLang="zh-TW" sz="2000" dirty="0">
              <a:latin typeface="+mj-lt"/>
              <a:ea typeface="標楷體" panose="03000509000000000000" pitchFamily="65" charset="-120"/>
            </a:endParaRPr>
          </a:p>
          <a:p>
            <a:pPr>
              <a:lnSpc>
                <a:spcPts val="3100"/>
              </a:lnSpc>
              <a:spcAft>
                <a:spcPts val="600"/>
              </a:spcAft>
            </a:pPr>
            <a:r>
              <a:rPr lang="zh-TW" altLang="en-US" sz="2000" dirty="0">
                <a:latin typeface="+mj-lt"/>
                <a:ea typeface="標楷體" panose="03000509000000000000" pitchFamily="65" charset="-120"/>
              </a:rPr>
              <a:t>     製程中有價值成分的精選等</a:t>
            </a:r>
            <a:r>
              <a:rPr lang="en-US" sz="2000" dirty="0">
                <a:latin typeface="+mj-lt"/>
                <a:ea typeface="標楷體" panose="03000509000000000000" pitchFamily="65" charset="-120"/>
              </a:rPr>
              <a:t>.</a:t>
            </a:r>
          </a:p>
          <a:p>
            <a:pPr marL="285750" indent="-285750">
              <a:lnSpc>
                <a:spcPts val="3100"/>
              </a:lnSpc>
              <a:spcAft>
                <a:spcPts val="600"/>
              </a:spcAft>
              <a:buFont typeface="Arial" panose="020B0604020202020204" pitchFamily="34" charset="0"/>
              <a:buChar char="•"/>
            </a:pPr>
            <a:r>
              <a:rPr lang="en-US" sz="2000" b="1" dirty="0">
                <a:latin typeface="+mj-lt"/>
                <a:ea typeface="標楷體" panose="03000509000000000000" pitchFamily="65" charset="-120"/>
              </a:rPr>
              <a:t>RO</a:t>
            </a:r>
            <a:r>
              <a:rPr lang="en-US" altLang="zh-TW" sz="2000" b="1" dirty="0">
                <a:latin typeface="+mj-lt"/>
                <a:ea typeface="標楷體" panose="03000509000000000000" pitchFamily="65" charset="-120"/>
              </a:rPr>
              <a:t>(</a:t>
            </a:r>
            <a:r>
              <a:rPr lang="zh-TW" altLang="en-US" sz="2000" b="1" dirty="0">
                <a:latin typeface="+mj-lt"/>
                <a:ea typeface="標楷體" panose="03000509000000000000" pitchFamily="65" charset="-120"/>
              </a:rPr>
              <a:t>逆滲透</a:t>
            </a:r>
            <a:r>
              <a:rPr lang="en-US" altLang="zh-TW" sz="2000" b="1" dirty="0">
                <a:latin typeface="+mj-lt"/>
                <a:ea typeface="標楷體" panose="03000509000000000000" pitchFamily="65" charset="-120"/>
              </a:rPr>
              <a:t>)</a:t>
            </a:r>
            <a:r>
              <a:rPr lang="en-US" sz="2000" b="1" dirty="0">
                <a:latin typeface="+mj-lt"/>
                <a:ea typeface="標楷體" panose="03000509000000000000" pitchFamily="65" charset="-120"/>
              </a:rPr>
              <a:t>: </a:t>
            </a:r>
            <a:r>
              <a:rPr lang="zh-TW" altLang="en-US" sz="2000" dirty="0">
                <a:latin typeface="+mj-lt"/>
                <a:ea typeface="標楷體" panose="03000509000000000000" pitchFamily="65" charset="-120"/>
              </a:rPr>
              <a:t>主要用於純化水、工業超純水和醫用超純水製備，海水淡化，化工過程中水的濃縮、分離和淨化以及純水製備，工業廢水的回收等</a:t>
            </a:r>
            <a:r>
              <a:rPr lang="en-US" sz="2000" dirty="0">
                <a:latin typeface="+mj-lt"/>
                <a:ea typeface="標楷體" panose="03000509000000000000" pitchFamily="65" charset="-120"/>
              </a:rPr>
              <a:t>.</a:t>
            </a:r>
          </a:p>
        </p:txBody>
      </p:sp>
    </p:spTree>
    <p:extLst>
      <p:ext uri="{BB962C8B-B14F-4D97-AF65-F5344CB8AC3E}">
        <p14:creationId xmlns:p14="http://schemas.microsoft.com/office/powerpoint/2010/main" val="1539043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13FFC8-BC1C-4E19-94C4-AB8E5B76A710}"/>
              </a:ext>
            </a:extLst>
          </p:cNvPr>
          <p:cNvPicPr>
            <a:picLocks noChangeAspect="1"/>
          </p:cNvPicPr>
          <p:nvPr/>
        </p:nvPicPr>
        <p:blipFill>
          <a:blip r:embed="rId2"/>
          <a:stretch>
            <a:fillRect/>
          </a:stretch>
        </p:blipFill>
        <p:spPr>
          <a:xfrm>
            <a:off x="5783066" y="2559050"/>
            <a:ext cx="4910334" cy="3273556"/>
          </a:xfrm>
          <a:prstGeom prst="rect">
            <a:avLst/>
          </a:prstGeom>
        </p:spPr>
      </p:pic>
      <p:grpSp>
        <p:nvGrpSpPr>
          <p:cNvPr id="2" name="object 2"/>
          <p:cNvGrpSpPr/>
          <p:nvPr/>
        </p:nvGrpSpPr>
        <p:grpSpPr>
          <a:xfrm>
            <a:off x="628" y="205808"/>
            <a:ext cx="10692772" cy="868680"/>
            <a:chOff x="1397" y="771143"/>
            <a:chExt cx="10692772"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697852"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697852"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84345" y="446996"/>
            <a:ext cx="36375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Electrospinning Nonwoven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23</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469900" y="1522836"/>
            <a:ext cx="5117925" cy="4309770"/>
          </a:xfrm>
          <a:prstGeom prst="rect">
            <a:avLst/>
          </a:prstGeom>
          <a:noFill/>
        </p:spPr>
        <p:txBody>
          <a:bodyPr wrap="square" rtlCol="0">
            <a:spAutoFit/>
          </a:bodyPr>
          <a:lstStyle/>
          <a:p>
            <a:pPr>
              <a:lnSpc>
                <a:spcPct val="150000"/>
              </a:lnSpc>
              <a:spcAft>
                <a:spcPts val="1200"/>
              </a:spcAft>
            </a:pPr>
            <a:r>
              <a:rPr lang="zh-TW" altLang="en-US" sz="2400" b="1" i="0" dirty="0">
                <a:solidFill>
                  <a:srgbClr val="040C28"/>
                </a:solidFill>
                <a:effectLst/>
                <a:latin typeface="標楷體" panose="03000509000000000000" pitchFamily="65" charset="-120"/>
                <a:ea typeface="標楷體" panose="03000509000000000000" pitchFamily="65" charset="-120"/>
              </a:rPr>
              <a:t>靜電紡絲製程</a:t>
            </a:r>
            <a:r>
              <a:rPr lang="en-US" sz="2200" b="1" dirty="0">
                <a:latin typeface="標楷體" panose="03000509000000000000" pitchFamily="65" charset="-120"/>
                <a:ea typeface="標楷體" panose="03000509000000000000" pitchFamily="65" charset="-120"/>
              </a:rPr>
              <a:t>:  </a:t>
            </a:r>
          </a:p>
          <a:p>
            <a:pPr marL="285750" indent="-285750">
              <a:lnSpc>
                <a:spcPts val="3000"/>
              </a:lnSpc>
              <a:spcAft>
                <a:spcPts val="600"/>
              </a:spcAft>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利用電場來產生超細纖維</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 聚合物溶液被拉成細纖維，形成多孔結構</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 優點包括細纖維、客製化的特性以及用在過濾、醫藥和能源方面的用途</a:t>
            </a:r>
            <a:r>
              <a:rPr lang="en-US" altLang="zh-TW" sz="2000" dirty="0">
                <a:latin typeface="標楷體" panose="03000509000000000000" pitchFamily="65" charset="-120"/>
                <a:ea typeface="標楷體" panose="03000509000000000000" pitchFamily="65" charset="-120"/>
              </a:rPr>
              <a:t>.</a:t>
            </a:r>
            <a:endParaRPr lang="en-US" sz="2000" dirty="0">
              <a:latin typeface="標楷體" panose="03000509000000000000" pitchFamily="65" charset="-120"/>
              <a:ea typeface="標楷體" panose="03000509000000000000" pitchFamily="65" charset="-120"/>
            </a:endParaRPr>
          </a:p>
          <a:p>
            <a:pPr marL="285750" indent="-285750">
              <a:lnSpc>
                <a:spcPts val="3000"/>
              </a:lnSpc>
              <a:spcAft>
                <a:spcPts val="600"/>
              </a:spcAft>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靜電紡絲的一個缺陷是，因為單獨製造細纖維的過程非常複雜，所以生產速度緩慢</a:t>
            </a:r>
            <a:r>
              <a:rPr lang="en-US"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此方式昂貴且複雜</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因此在廣泛的使用上使有限制</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 此外，尋找具有環保能力的溶劑是主要關鍵</a:t>
            </a:r>
            <a:r>
              <a:rPr lang="en-US" sz="2000" dirty="0">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293022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45" y="172045"/>
            <a:ext cx="10692772" cy="868680"/>
            <a:chOff x="1397" y="771143"/>
            <a:chExt cx="10692772"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697852"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697852"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89166" y="413233"/>
            <a:ext cx="36375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Electrospinning Nonwoven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24</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381175" y="1602916"/>
            <a:ext cx="9308925" cy="2416944"/>
          </a:xfrm>
          <a:prstGeom prst="rect">
            <a:avLst/>
          </a:prstGeom>
          <a:noFill/>
        </p:spPr>
        <p:txBody>
          <a:bodyPr wrap="square" rtlCol="0">
            <a:spAutoFit/>
          </a:bodyPr>
          <a:lstStyle/>
          <a:p>
            <a:pPr>
              <a:lnSpc>
                <a:spcPct val="150000"/>
              </a:lnSpc>
              <a:spcAft>
                <a:spcPts val="1200"/>
              </a:spcAft>
            </a:pPr>
            <a:r>
              <a:rPr lang="zh-TW" altLang="en-US" sz="2200" b="1" dirty="0">
                <a:latin typeface="標楷體" panose="03000509000000000000" pitchFamily="65" charset="-120"/>
                <a:ea typeface="標楷體" panose="03000509000000000000" pitchFamily="65" charset="-120"/>
              </a:rPr>
              <a:t>靜電紡絲製程在不織布應用</a:t>
            </a:r>
            <a:r>
              <a:rPr lang="en-US" altLang="zh-TW" sz="2200" b="1" dirty="0">
                <a:latin typeface="標楷體" panose="03000509000000000000" pitchFamily="65" charset="-120"/>
                <a:ea typeface="標楷體" panose="03000509000000000000" pitchFamily="65" charset="-120"/>
              </a:rPr>
              <a:t>: </a:t>
            </a:r>
            <a:endParaRPr lang="en-US" sz="2200" b="1" dirty="0">
              <a:latin typeface="標楷體" panose="03000509000000000000" pitchFamily="65" charset="-120"/>
              <a:ea typeface="標楷體" panose="03000509000000000000" pitchFamily="65" charset="-120"/>
            </a:endParaRPr>
          </a:p>
          <a:p>
            <a:pPr marL="285750" indent="-285750">
              <a:lnSpc>
                <a:spcPts val="3000"/>
              </a:lnSpc>
              <a:spcAft>
                <a:spcPts val="600"/>
              </a:spcAft>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靜電紡不織布因其細纖維、高表面積和互連孔隙在過濾方面表現出色</a:t>
            </a:r>
            <a:r>
              <a:rPr lang="en-US" sz="2000" dirty="0">
                <a:latin typeface="標楷體" panose="03000509000000000000" pitchFamily="65" charset="-120"/>
                <a:ea typeface="標楷體" panose="03000509000000000000" pitchFamily="65" charset="-120"/>
              </a:rPr>
              <a:t>. </a:t>
            </a:r>
          </a:p>
          <a:p>
            <a:pPr marL="285750" indent="-285750">
              <a:lnSpc>
                <a:spcPts val="3000"/>
              </a:lnSpc>
              <a:spcAft>
                <a:spcPts val="600"/>
              </a:spcAft>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它們用於空氣淨化、水處理、油水分離和去除細顆粒</a:t>
            </a:r>
            <a:r>
              <a:rPr lang="en-US" sz="2000" dirty="0">
                <a:latin typeface="標楷體" panose="03000509000000000000" pitchFamily="65" charset="-120"/>
                <a:ea typeface="標楷體" panose="03000509000000000000" pitchFamily="65" charset="-120"/>
              </a:rPr>
              <a:t>. </a:t>
            </a:r>
          </a:p>
          <a:p>
            <a:pPr marL="285750" indent="-285750">
              <a:lnSpc>
                <a:spcPts val="3000"/>
              </a:lnSpc>
              <a:spcAft>
                <a:spcPts val="600"/>
              </a:spcAft>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這些材料可有效捕獲顆粒、污染物，甚至特定氣體，從而增強各種應用中的過濾過程</a:t>
            </a:r>
            <a:r>
              <a:rPr lang="en-US" sz="2000" dirty="0">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4159013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16C92FE-ECDA-CDB1-7F1B-6CEF8A21AB16}"/>
              </a:ext>
            </a:extLst>
          </p:cNvPr>
          <p:cNvSpPr/>
          <p:nvPr/>
        </p:nvSpPr>
        <p:spPr>
          <a:xfrm>
            <a:off x="428867" y="3375194"/>
            <a:ext cx="9835666" cy="3821087"/>
          </a:xfrm>
          <a:prstGeom prst="rect">
            <a:avLst/>
          </a:prstGeom>
          <a:solidFill>
            <a:srgbClr val="F9F8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object 2"/>
          <p:cNvGrpSpPr/>
          <p:nvPr/>
        </p:nvGrpSpPr>
        <p:grpSpPr>
          <a:xfrm>
            <a:off x="628" y="188124"/>
            <a:ext cx="10692772" cy="868680"/>
            <a:chOff x="1397" y="771143"/>
            <a:chExt cx="10692772"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4383652"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4383652"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230412" y="423617"/>
            <a:ext cx="4170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Nonwoven with AC Integrating</a:t>
            </a:r>
            <a:endParaRPr sz="2200" dirty="0">
              <a:latin typeface="Arial"/>
              <a:cs typeface="Arial"/>
            </a:endParaRPr>
          </a:p>
        </p:txBody>
      </p:sp>
      <p:sp>
        <p:nvSpPr>
          <p:cNvPr id="11" name="object 11"/>
          <p:cNvSpPr txBox="1">
            <a:spLocks noGrp="1"/>
          </p:cNvSpPr>
          <p:nvPr>
            <p:ph type="sldNum" sz="quarter" idx="7"/>
          </p:nvPr>
        </p:nvSpPr>
        <p:spPr>
          <a:xfrm>
            <a:off x="10335783" y="7250903"/>
            <a:ext cx="256540" cy="203834"/>
          </a:xfrm>
          <a:prstGeom prst="rect">
            <a:avLst/>
          </a:prstGeom>
        </p:spPr>
        <p:txBody>
          <a:bodyPr vert="horz" wrap="square" lIns="0" tIns="0" rIns="0" bIns="0" rtlCol="0">
            <a:spAutoFit/>
          </a:bodyPr>
          <a:lstStyle/>
          <a:p>
            <a:pPr marL="38100">
              <a:lnSpc>
                <a:spcPts val="1435"/>
              </a:lnSpc>
            </a:pPr>
            <a:fld id="{81D60167-4931-47E6-BA6A-407CBD079E47}" type="slidenum">
              <a:rPr dirty="0"/>
              <a:t>25</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343043" y="1402678"/>
            <a:ext cx="10136338" cy="1723870"/>
          </a:xfrm>
          <a:prstGeom prst="rect">
            <a:avLst/>
          </a:prstGeom>
          <a:noFill/>
        </p:spPr>
        <p:txBody>
          <a:bodyPr wrap="square" rtlCol="0">
            <a:spAutoFit/>
          </a:bodyPr>
          <a:lstStyle/>
          <a:p>
            <a:pPr>
              <a:lnSpc>
                <a:spcPct val="150000"/>
              </a:lnSpc>
            </a:pPr>
            <a:r>
              <a:rPr lang="zh-TW" altLang="en-US" sz="2200" b="1" dirty="0">
                <a:latin typeface="標楷體" panose="03000509000000000000" pitchFamily="65" charset="-120"/>
                <a:ea typeface="標楷體" panose="03000509000000000000" pitchFamily="65" charset="-120"/>
              </a:rPr>
              <a:t>活性碳不織布是如何製成的</a:t>
            </a:r>
            <a:r>
              <a:rPr lang="en-US" altLang="zh-TW" sz="2200" b="1" dirty="0">
                <a:latin typeface="標楷體" panose="03000509000000000000" pitchFamily="65" charset="-120"/>
                <a:ea typeface="標楷體" panose="03000509000000000000" pitchFamily="65" charset="-120"/>
              </a:rPr>
              <a:t>?</a:t>
            </a:r>
            <a:endParaRPr lang="en-US" sz="2200" b="1" dirty="0">
              <a:latin typeface="標楷體" panose="03000509000000000000" pitchFamily="65" charset="-120"/>
              <a:ea typeface="標楷體" panose="03000509000000000000" pitchFamily="65" charset="-120"/>
            </a:endParaRPr>
          </a:p>
          <a:p>
            <a:pPr>
              <a:lnSpc>
                <a:spcPts val="3000"/>
              </a:lnSpc>
            </a:pPr>
            <a:r>
              <a:rPr lang="zh-TW" altLang="en-US" sz="2000" i="1" dirty="0">
                <a:solidFill>
                  <a:srgbClr val="FF0000"/>
                </a:solidFill>
                <a:latin typeface="標楷體" panose="03000509000000000000" pitchFamily="65" charset="-120"/>
                <a:ea typeface="標楷體" panose="03000509000000000000" pitchFamily="65" charset="-120"/>
              </a:rPr>
              <a:t>活性炭粉末可以通過兩種方式融入不織布材料中：</a:t>
            </a:r>
            <a:endParaRPr lang="en-US" altLang="zh-TW" sz="2000" i="1" dirty="0">
              <a:solidFill>
                <a:srgbClr val="FF0000"/>
              </a:solidFill>
              <a:latin typeface="標楷體" panose="03000509000000000000" pitchFamily="65" charset="-120"/>
              <a:ea typeface="標楷體" panose="03000509000000000000" pitchFamily="65" charset="-120"/>
            </a:endParaRPr>
          </a:p>
          <a:p>
            <a:pPr>
              <a:lnSpc>
                <a:spcPts val="3000"/>
              </a:lnSpc>
            </a:pPr>
            <a:r>
              <a:rPr lang="zh-TW" altLang="en-US" sz="2000" dirty="0">
                <a:latin typeface="標楷體" panose="03000509000000000000" pitchFamily="65" charset="-120"/>
                <a:ea typeface="標楷體" panose="03000509000000000000" pitchFamily="65" charset="-120"/>
              </a:rPr>
              <a:t>混合方式，碳粉在不織布形成前就與聚合物纖維混合。</a:t>
            </a:r>
            <a:endParaRPr lang="en-US" altLang="zh-TW" sz="2000" dirty="0">
              <a:latin typeface="標楷體" panose="03000509000000000000" pitchFamily="65" charset="-120"/>
              <a:ea typeface="標楷體" panose="03000509000000000000" pitchFamily="65" charset="-120"/>
            </a:endParaRPr>
          </a:p>
          <a:p>
            <a:pPr>
              <a:lnSpc>
                <a:spcPts val="3000"/>
              </a:lnSpc>
            </a:pPr>
            <a:r>
              <a:rPr lang="zh-TW" altLang="en-US" sz="2000" b="0" i="0" dirty="0">
                <a:solidFill>
                  <a:srgbClr val="4D5156"/>
                </a:solidFill>
                <a:effectLst/>
                <a:latin typeface="標楷體" panose="03000509000000000000" pitchFamily="65" charset="-120"/>
                <a:ea typeface="標楷體" panose="03000509000000000000" pitchFamily="65" charset="-120"/>
              </a:rPr>
              <a:t>塗層方式</a:t>
            </a: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 </a:t>
            </a:r>
            <a:r>
              <a:rPr lang="zh-TW" altLang="en-US" sz="2000" i="1" dirty="0">
                <a:solidFill>
                  <a:srgbClr val="FF0000"/>
                </a:solidFill>
                <a:latin typeface="標楷體" panose="03000509000000000000" pitchFamily="65" charset="-120"/>
                <a:ea typeface="標楷體" panose="03000509000000000000" pitchFamily="65" charset="-120"/>
              </a:rPr>
              <a:t>碳粉是直接塗在不織布上</a:t>
            </a:r>
            <a:r>
              <a:rPr lang="en-US" sz="2000" dirty="0">
                <a:latin typeface="標楷體" panose="03000509000000000000" pitchFamily="65" charset="-120"/>
                <a:ea typeface="標楷體" panose="03000509000000000000" pitchFamily="65" charset="-120"/>
              </a:rPr>
              <a:t>. </a:t>
            </a:r>
            <a:endParaRPr lang="vi-VN" sz="2000" dirty="0">
              <a:ea typeface="標楷體" panose="03000509000000000000" pitchFamily="65" charset="-120"/>
            </a:endParaRPr>
          </a:p>
        </p:txBody>
      </p:sp>
      <p:pic>
        <p:nvPicPr>
          <p:cNvPr id="8" name="Picture 7">
            <a:extLst>
              <a:ext uri="{FF2B5EF4-FFF2-40B4-BE49-F238E27FC236}">
                <a16:creationId xmlns:a16="http://schemas.microsoft.com/office/drawing/2014/main" id="{6B5BD01C-B6C5-4ACA-9F0C-E6A542540706}"/>
              </a:ext>
            </a:extLst>
          </p:cNvPr>
          <p:cNvPicPr>
            <a:picLocks noChangeAspect="1"/>
          </p:cNvPicPr>
          <p:nvPr/>
        </p:nvPicPr>
        <p:blipFill>
          <a:blip r:embed="rId2"/>
          <a:stretch>
            <a:fillRect/>
          </a:stretch>
        </p:blipFill>
        <p:spPr>
          <a:xfrm>
            <a:off x="609205" y="3567144"/>
            <a:ext cx="5715000" cy="3019425"/>
          </a:xfrm>
          <a:prstGeom prst="rect">
            <a:avLst/>
          </a:prstGeom>
        </p:spPr>
      </p:pic>
      <p:sp>
        <p:nvSpPr>
          <p:cNvPr id="9" name="Rectangle 8">
            <a:extLst>
              <a:ext uri="{FF2B5EF4-FFF2-40B4-BE49-F238E27FC236}">
                <a16:creationId xmlns:a16="http://schemas.microsoft.com/office/drawing/2014/main" id="{C804244A-07EA-4795-A678-61A36F4F16A2}"/>
              </a:ext>
            </a:extLst>
          </p:cNvPr>
          <p:cNvSpPr/>
          <p:nvPr/>
        </p:nvSpPr>
        <p:spPr>
          <a:xfrm>
            <a:off x="6926856" y="3440107"/>
            <a:ext cx="3481495" cy="3785652"/>
          </a:xfrm>
          <a:prstGeom prst="rect">
            <a:avLst/>
          </a:prstGeom>
        </p:spPr>
        <p:txBody>
          <a:bodyPr wrap="square">
            <a:spAutoFit/>
          </a:bodyPr>
          <a:lstStyle/>
          <a:p>
            <a:pPr marL="457200" indent="-457200">
              <a:buFont typeface="+mj-lt"/>
              <a:buAutoNum type="arabicPeriod"/>
            </a:pPr>
            <a:r>
              <a:rPr lang="en-US" altLang="zh-TW" sz="2000" dirty="0">
                <a:solidFill>
                  <a:schemeClr val="accent1">
                    <a:lumMod val="50000"/>
                  </a:schemeClr>
                </a:solidFill>
                <a:latin typeface="+mj-lt"/>
              </a:rPr>
              <a:t>R</a:t>
            </a:r>
            <a:r>
              <a:rPr lang="en-US" sz="2000" dirty="0">
                <a:solidFill>
                  <a:schemeClr val="accent1">
                    <a:lumMod val="50000"/>
                  </a:schemeClr>
                </a:solidFill>
                <a:latin typeface="+mj-lt"/>
              </a:rPr>
              <a:t>oller</a:t>
            </a:r>
          </a:p>
          <a:p>
            <a:pPr marL="457200" indent="-457200">
              <a:buFont typeface="+mj-lt"/>
              <a:buAutoNum type="arabicPeriod"/>
            </a:pPr>
            <a:r>
              <a:rPr lang="en-US" altLang="zh-TW" sz="2000" dirty="0">
                <a:solidFill>
                  <a:schemeClr val="accent1">
                    <a:lumMod val="50000"/>
                  </a:schemeClr>
                </a:solidFill>
                <a:latin typeface="+mj-lt"/>
              </a:rPr>
              <a:t>N</a:t>
            </a:r>
            <a:r>
              <a:rPr lang="en-US" sz="2000" dirty="0">
                <a:solidFill>
                  <a:schemeClr val="accent1">
                    <a:lumMod val="50000"/>
                  </a:schemeClr>
                </a:solidFill>
                <a:latin typeface="+mj-lt"/>
              </a:rPr>
              <a:t>onwoven fabric </a:t>
            </a:r>
          </a:p>
          <a:p>
            <a:pPr marL="457200" indent="-457200">
              <a:buFont typeface="+mj-lt"/>
              <a:buAutoNum type="arabicPeriod"/>
            </a:pPr>
            <a:r>
              <a:rPr lang="en-US" altLang="zh-TW" sz="2000" dirty="0">
                <a:solidFill>
                  <a:schemeClr val="accent1">
                    <a:lumMod val="50000"/>
                  </a:schemeClr>
                </a:solidFill>
                <a:latin typeface="+mj-lt"/>
              </a:rPr>
              <a:t>L</a:t>
            </a:r>
            <a:r>
              <a:rPr lang="en-US" sz="2000" dirty="0">
                <a:solidFill>
                  <a:schemeClr val="accent1">
                    <a:lumMod val="50000"/>
                  </a:schemeClr>
                </a:solidFill>
                <a:latin typeface="+mj-lt"/>
              </a:rPr>
              <a:t>et-off drive</a:t>
            </a:r>
          </a:p>
          <a:p>
            <a:pPr marL="457200" indent="-457200">
              <a:buFont typeface="+mj-lt"/>
              <a:buAutoNum type="arabicPeriod"/>
            </a:pPr>
            <a:r>
              <a:rPr lang="en-US" altLang="zh-TW" sz="2000" dirty="0">
                <a:solidFill>
                  <a:schemeClr val="accent1">
                    <a:lumMod val="50000"/>
                  </a:schemeClr>
                </a:solidFill>
                <a:latin typeface="+mj-lt"/>
              </a:rPr>
              <a:t>S</a:t>
            </a:r>
            <a:r>
              <a:rPr lang="en-US" sz="2000" dirty="0">
                <a:solidFill>
                  <a:schemeClr val="accent1">
                    <a:lumMod val="50000"/>
                  </a:schemeClr>
                </a:solidFill>
                <a:latin typeface="+mj-lt"/>
              </a:rPr>
              <a:t>tring electrode </a:t>
            </a:r>
          </a:p>
          <a:p>
            <a:pPr marL="457200" indent="-457200">
              <a:buFont typeface="+mj-lt"/>
              <a:buAutoNum type="arabicPeriod"/>
            </a:pPr>
            <a:r>
              <a:rPr lang="en-US" altLang="zh-TW" sz="2000" dirty="0">
                <a:solidFill>
                  <a:schemeClr val="accent1">
                    <a:lumMod val="50000"/>
                  </a:schemeClr>
                </a:solidFill>
                <a:latin typeface="+mj-lt"/>
              </a:rPr>
              <a:t>C</a:t>
            </a:r>
            <a:r>
              <a:rPr lang="en-US" sz="2000" dirty="0">
                <a:solidFill>
                  <a:schemeClr val="accent1">
                    <a:lumMod val="50000"/>
                  </a:schemeClr>
                </a:solidFill>
                <a:latin typeface="+mj-lt"/>
              </a:rPr>
              <a:t>ontainer</a:t>
            </a:r>
          </a:p>
          <a:p>
            <a:pPr marL="457200" indent="-457200">
              <a:buFont typeface="+mj-lt"/>
              <a:buAutoNum type="arabicPeriod"/>
            </a:pPr>
            <a:r>
              <a:rPr lang="en-US" altLang="zh-TW" sz="2000" dirty="0">
                <a:solidFill>
                  <a:schemeClr val="accent1">
                    <a:lumMod val="50000"/>
                  </a:schemeClr>
                </a:solidFill>
                <a:latin typeface="+mj-lt"/>
              </a:rPr>
              <a:t>A</a:t>
            </a:r>
            <a:r>
              <a:rPr lang="en-US" sz="2000" dirty="0">
                <a:solidFill>
                  <a:schemeClr val="accent1">
                    <a:lumMod val="50000"/>
                  </a:schemeClr>
                </a:solidFill>
                <a:latin typeface="+mj-lt"/>
              </a:rPr>
              <a:t>ctive carbon</a:t>
            </a:r>
          </a:p>
          <a:p>
            <a:pPr marL="457200" indent="-457200">
              <a:buFont typeface="+mj-lt"/>
              <a:buAutoNum type="arabicPeriod"/>
            </a:pPr>
            <a:r>
              <a:rPr lang="en-US" sz="2000" dirty="0">
                <a:solidFill>
                  <a:schemeClr val="accent1">
                    <a:lumMod val="50000"/>
                  </a:schemeClr>
                </a:solidFill>
                <a:latin typeface="+mj-lt"/>
              </a:rPr>
              <a:t>Feeder</a:t>
            </a:r>
          </a:p>
          <a:p>
            <a:pPr marL="457200" indent="-457200">
              <a:buFont typeface="+mj-lt"/>
              <a:buAutoNum type="arabicPeriod"/>
            </a:pPr>
            <a:r>
              <a:rPr lang="en-US" sz="2000" dirty="0">
                <a:solidFill>
                  <a:schemeClr val="accent1">
                    <a:lumMod val="50000"/>
                  </a:schemeClr>
                </a:solidFill>
                <a:latin typeface="+mj-lt"/>
              </a:rPr>
              <a:t>Heating radiator</a:t>
            </a:r>
            <a:r>
              <a:rPr lang="en-US" altLang="zh-TW" sz="2000" dirty="0">
                <a:solidFill>
                  <a:schemeClr val="accent1">
                    <a:lumMod val="50000"/>
                  </a:schemeClr>
                </a:solidFill>
                <a:latin typeface="+mj-lt"/>
              </a:rPr>
              <a:t> </a:t>
            </a:r>
            <a:endParaRPr lang="en-US" sz="2000" dirty="0">
              <a:solidFill>
                <a:schemeClr val="accent1">
                  <a:lumMod val="50000"/>
                </a:schemeClr>
              </a:solidFill>
              <a:latin typeface="+mj-lt"/>
            </a:endParaRPr>
          </a:p>
          <a:p>
            <a:pPr marL="457200" indent="-457200">
              <a:buFont typeface="+mj-lt"/>
              <a:buAutoNum type="arabicPeriod"/>
            </a:pPr>
            <a:r>
              <a:rPr lang="en-US" sz="2000" dirty="0">
                <a:solidFill>
                  <a:schemeClr val="accent1">
                    <a:lumMod val="50000"/>
                  </a:schemeClr>
                </a:solidFill>
                <a:latin typeface="+mj-lt"/>
              </a:rPr>
              <a:t>Blower fan</a:t>
            </a:r>
          </a:p>
          <a:p>
            <a:pPr marL="457200" indent="-457200">
              <a:buFont typeface="+mj-lt"/>
              <a:buAutoNum type="arabicPeriod"/>
            </a:pPr>
            <a:r>
              <a:rPr lang="en-US" sz="2000" dirty="0">
                <a:solidFill>
                  <a:schemeClr val="accent1">
                    <a:lumMod val="50000"/>
                  </a:schemeClr>
                </a:solidFill>
                <a:latin typeface="+mj-lt"/>
              </a:rPr>
              <a:t>Chute</a:t>
            </a:r>
          </a:p>
          <a:p>
            <a:pPr marL="457200" indent="-457200">
              <a:buFont typeface="+mj-lt"/>
              <a:buAutoNum type="arabicPeriod"/>
            </a:pPr>
            <a:r>
              <a:rPr lang="en-US" sz="2000" dirty="0">
                <a:solidFill>
                  <a:schemeClr val="accent1">
                    <a:lumMod val="50000"/>
                  </a:schemeClr>
                </a:solidFill>
                <a:latin typeface="+mj-lt"/>
              </a:rPr>
              <a:t>Take-up roll</a:t>
            </a:r>
          </a:p>
          <a:p>
            <a:pPr marL="457200" indent="-457200">
              <a:buFont typeface="+mj-lt"/>
              <a:buAutoNum type="arabicPeriod"/>
            </a:pPr>
            <a:r>
              <a:rPr lang="en-US" sz="2000" dirty="0">
                <a:solidFill>
                  <a:schemeClr val="accent1">
                    <a:lumMod val="50000"/>
                  </a:schemeClr>
                </a:solidFill>
                <a:latin typeface="+mj-lt"/>
              </a:rPr>
              <a:t>Take-up drive</a:t>
            </a:r>
            <a:endParaRPr lang="en-US" sz="2000" b="0" i="0" dirty="0">
              <a:solidFill>
                <a:schemeClr val="accent1">
                  <a:lumMod val="50000"/>
                </a:schemeClr>
              </a:solidFill>
              <a:effectLst/>
              <a:latin typeface="+mj-lt"/>
            </a:endParaRPr>
          </a:p>
        </p:txBody>
      </p:sp>
      <p:sp>
        <p:nvSpPr>
          <p:cNvPr id="10" name="Rectangle 9">
            <a:extLst>
              <a:ext uri="{FF2B5EF4-FFF2-40B4-BE49-F238E27FC236}">
                <a16:creationId xmlns:a16="http://schemas.microsoft.com/office/drawing/2014/main" id="{708CA876-491F-45CF-A1F4-AAE8D7C5CB60}"/>
              </a:ext>
            </a:extLst>
          </p:cNvPr>
          <p:cNvSpPr/>
          <p:nvPr/>
        </p:nvSpPr>
        <p:spPr>
          <a:xfrm>
            <a:off x="1672816" y="6619112"/>
            <a:ext cx="3587777" cy="400110"/>
          </a:xfrm>
          <a:prstGeom prst="rect">
            <a:avLst/>
          </a:prstGeom>
        </p:spPr>
        <p:txBody>
          <a:bodyPr wrap="none">
            <a:spAutoFit/>
          </a:bodyPr>
          <a:lstStyle/>
          <a:p>
            <a:r>
              <a:rPr lang="en-US" sz="2000" dirty="0">
                <a:solidFill>
                  <a:srgbClr val="555555"/>
                </a:solidFill>
                <a:latin typeface="+mj-lt"/>
              </a:rPr>
              <a:t>DOI:</a:t>
            </a:r>
            <a:r>
              <a:rPr lang="en-US" sz="2000" u="sng" dirty="0">
                <a:latin typeface="+mj-lt"/>
                <a:hlinkClick r:id="rId3"/>
              </a:rPr>
              <a:t>10.1007/s10853-016-9741-x</a:t>
            </a:r>
            <a:endParaRPr lang="en-US" sz="2000" dirty="0">
              <a:latin typeface="+mj-lt"/>
            </a:endParaRPr>
          </a:p>
        </p:txBody>
      </p:sp>
    </p:spTree>
    <p:extLst>
      <p:ext uri="{BB962C8B-B14F-4D97-AF65-F5344CB8AC3E}">
        <p14:creationId xmlns:p14="http://schemas.microsoft.com/office/powerpoint/2010/main" val="17351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8" y="198923"/>
            <a:ext cx="10692772" cy="868680"/>
            <a:chOff x="1397" y="771143"/>
            <a:chExt cx="10692772"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4383652"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4383652"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31517" y="440111"/>
            <a:ext cx="4170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Nonwoven with AC Integrating</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26</a:t>
            </a:fld>
            <a:endParaRPr dirty="0"/>
          </a:p>
        </p:txBody>
      </p:sp>
      <p:sp>
        <p:nvSpPr>
          <p:cNvPr id="29" name="TextBox 28">
            <a:extLst>
              <a:ext uri="{FF2B5EF4-FFF2-40B4-BE49-F238E27FC236}">
                <a16:creationId xmlns:a16="http://schemas.microsoft.com/office/drawing/2014/main" id="{559D7206-3283-4C4A-AF3D-22B3E66910A0}"/>
              </a:ext>
            </a:extLst>
          </p:cNvPr>
          <p:cNvSpPr txBox="1"/>
          <p:nvPr/>
        </p:nvSpPr>
        <p:spPr>
          <a:xfrm>
            <a:off x="471313" y="1338401"/>
            <a:ext cx="10136338" cy="1873333"/>
          </a:xfrm>
          <a:prstGeom prst="rect">
            <a:avLst/>
          </a:prstGeom>
          <a:noFill/>
        </p:spPr>
        <p:txBody>
          <a:bodyPr wrap="square" rtlCol="0">
            <a:spAutoFit/>
          </a:bodyPr>
          <a:lstStyle/>
          <a:p>
            <a:pPr>
              <a:lnSpc>
                <a:spcPct val="150000"/>
              </a:lnSpc>
              <a:spcAft>
                <a:spcPts val="1200"/>
              </a:spcAft>
            </a:pPr>
            <a:r>
              <a:rPr lang="zh-TW" altLang="en-US" sz="2200" b="1" dirty="0">
                <a:latin typeface="標楷體" panose="03000509000000000000" pitchFamily="65" charset="-120"/>
                <a:ea typeface="標楷體" panose="03000509000000000000" pitchFamily="65" charset="-120"/>
              </a:rPr>
              <a:t>活性碳不織布的應用</a:t>
            </a:r>
            <a:r>
              <a:rPr lang="en-US" sz="2200" b="1" dirty="0">
                <a:latin typeface="標楷體" panose="03000509000000000000" pitchFamily="65" charset="-120"/>
                <a:ea typeface="標楷體" panose="03000509000000000000" pitchFamily="65" charset="-120"/>
              </a:rPr>
              <a:t>:  </a:t>
            </a:r>
          </a:p>
          <a:p>
            <a:pPr>
              <a:lnSpc>
                <a:spcPts val="3000"/>
              </a:lnSpc>
            </a:pPr>
            <a:r>
              <a:rPr lang="zh-TW" altLang="en-US" sz="2000" dirty="0">
                <a:latin typeface="標楷體" panose="03000509000000000000" pitchFamily="65" charset="-120"/>
                <a:ea typeface="標楷體" panose="03000509000000000000" pitchFamily="65" charset="-120"/>
              </a:rPr>
              <a:t>活性炭結合不織布</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以通過捕獲顆粒並吸附污染物和氣味的方式來增強過濾及除味效果</a:t>
            </a:r>
            <a:r>
              <a:rPr lang="en-US" sz="2000" dirty="0">
                <a:latin typeface="標楷體" panose="03000509000000000000" pitchFamily="65" charset="-120"/>
                <a:ea typeface="標楷體" panose="03000509000000000000" pitchFamily="65" charset="-120"/>
              </a:rPr>
              <a:t>. </a:t>
            </a:r>
          </a:p>
          <a:p>
            <a:pPr>
              <a:lnSpc>
                <a:spcPts val="3000"/>
              </a:lnSpc>
            </a:pPr>
            <a:r>
              <a:rPr lang="zh-TW" altLang="en-US" sz="2000" dirty="0">
                <a:latin typeface="標楷體" panose="03000509000000000000" pitchFamily="65" charset="-120"/>
                <a:ea typeface="標楷體" panose="03000509000000000000" pitchFamily="65" charset="-120"/>
              </a:rPr>
              <a:t>應用包括空氣和水淨化、去除揮發性有機化合物、氣味控制以及有需要強效過濾和吸附的工業製程</a:t>
            </a:r>
            <a:r>
              <a:rPr lang="en-US" sz="2000" dirty="0">
                <a:latin typeface="標楷體" panose="03000509000000000000" pitchFamily="65" charset="-120"/>
                <a:ea typeface="標楷體" panose="03000509000000000000" pitchFamily="65" charset="-120"/>
              </a:rPr>
              <a:t>.</a:t>
            </a:r>
          </a:p>
        </p:txBody>
      </p:sp>
      <p:pic>
        <p:nvPicPr>
          <p:cNvPr id="8" name="Picture 7">
            <a:extLst>
              <a:ext uri="{FF2B5EF4-FFF2-40B4-BE49-F238E27FC236}">
                <a16:creationId xmlns:a16="http://schemas.microsoft.com/office/drawing/2014/main" id="{D5D0C792-830F-42A2-8632-446E755FA191}"/>
              </a:ext>
            </a:extLst>
          </p:cNvPr>
          <p:cNvPicPr>
            <a:picLocks noChangeAspect="1"/>
          </p:cNvPicPr>
          <p:nvPr/>
        </p:nvPicPr>
        <p:blipFill>
          <a:blip r:embed="rId2"/>
          <a:stretch>
            <a:fillRect/>
          </a:stretch>
        </p:blipFill>
        <p:spPr>
          <a:xfrm>
            <a:off x="1813868" y="3442658"/>
            <a:ext cx="2844141" cy="2844141"/>
          </a:xfrm>
          <a:prstGeom prst="rect">
            <a:avLst/>
          </a:prstGeom>
        </p:spPr>
      </p:pic>
      <p:sp>
        <p:nvSpPr>
          <p:cNvPr id="10" name="TextBox 9">
            <a:extLst>
              <a:ext uri="{FF2B5EF4-FFF2-40B4-BE49-F238E27FC236}">
                <a16:creationId xmlns:a16="http://schemas.microsoft.com/office/drawing/2014/main" id="{1738A44D-7C1E-4977-B0B0-15993703FC13}"/>
              </a:ext>
            </a:extLst>
          </p:cNvPr>
          <p:cNvSpPr txBox="1"/>
          <p:nvPr/>
        </p:nvSpPr>
        <p:spPr>
          <a:xfrm>
            <a:off x="1917700" y="6311256"/>
            <a:ext cx="3149062"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活性碳空氣過濾的應用</a:t>
            </a:r>
            <a:endParaRPr lang="en-US" sz="2000" dirty="0">
              <a:latin typeface="標楷體" panose="03000509000000000000" pitchFamily="65" charset="-120"/>
              <a:ea typeface="標楷體" panose="03000509000000000000" pitchFamily="65" charset="-120"/>
            </a:endParaRPr>
          </a:p>
        </p:txBody>
      </p:sp>
      <p:pic>
        <p:nvPicPr>
          <p:cNvPr id="12" name="Picture 11">
            <a:extLst>
              <a:ext uri="{FF2B5EF4-FFF2-40B4-BE49-F238E27FC236}">
                <a16:creationId xmlns:a16="http://schemas.microsoft.com/office/drawing/2014/main" id="{1BB258A7-13BC-4B7A-AFE3-C0EFAD1D5B2D}"/>
              </a:ext>
            </a:extLst>
          </p:cNvPr>
          <p:cNvPicPr>
            <a:picLocks noChangeAspect="1"/>
          </p:cNvPicPr>
          <p:nvPr/>
        </p:nvPicPr>
        <p:blipFill>
          <a:blip r:embed="rId3"/>
          <a:stretch>
            <a:fillRect/>
          </a:stretch>
        </p:blipFill>
        <p:spPr>
          <a:xfrm>
            <a:off x="5803900" y="3490154"/>
            <a:ext cx="2743200" cy="2743200"/>
          </a:xfrm>
          <a:prstGeom prst="rect">
            <a:avLst/>
          </a:prstGeom>
        </p:spPr>
      </p:pic>
      <p:sp>
        <p:nvSpPr>
          <p:cNvPr id="14" name="TextBox 13">
            <a:extLst>
              <a:ext uri="{FF2B5EF4-FFF2-40B4-BE49-F238E27FC236}">
                <a16:creationId xmlns:a16="http://schemas.microsoft.com/office/drawing/2014/main" id="{3A7D5F52-BA6B-4FD0-BB2E-C34E4A7CA0FE}"/>
              </a:ext>
            </a:extLst>
          </p:cNvPr>
          <p:cNvSpPr txBox="1"/>
          <p:nvPr/>
        </p:nvSpPr>
        <p:spPr>
          <a:xfrm>
            <a:off x="6000796" y="6286799"/>
            <a:ext cx="3149062"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活性碳液體過濾的應用</a:t>
            </a:r>
            <a:endParaRPr 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936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12"/>
          <p:cNvPicPr/>
          <p:nvPr/>
        </p:nvPicPr>
        <p:blipFill>
          <a:blip r:embed="rId2" cstate="print"/>
          <a:stretch>
            <a:fillRect/>
          </a:stretch>
        </p:blipFill>
        <p:spPr>
          <a:xfrm>
            <a:off x="8076955" y="730250"/>
            <a:ext cx="2261616" cy="2260092"/>
          </a:xfrm>
          <a:prstGeom prst="rect">
            <a:avLst/>
          </a:prstGeom>
        </p:spPr>
      </p:pic>
      <p:grpSp>
        <p:nvGrpSpPr>
          <p:cNvPr id="21" name="Group 20">
            <a:extLst>
              <a:ext uri="{FF2B5EF4-FFF2-40B4-BE49-F238E27FC236}">
                <a16:creationId xmlns:a16="http://schemas.microsoft.com/office/drawing/2014/main" id="{AC71082E-E4A2-4EC3-BEC6-52BB4C28E776}"/>
              </a:ext>
            </a:extLst>
          </p:cNvPr>
          <p:cNvGrpSpPr/>
          <p:nvPr/>
        </p:nvGrpSpPr>
        <p:grpSpPr>
          <a:xfrm>
            <a:off x="13799" y="204074"/>
            <a:ext cx="10692772" cy="973178"/>
            <a:chOff x="1397" y="724844"/>
            <a:chExt cx="10692772" cy="868680"/>
          </a:xfrm>
        </p:grpSpPr>
        <p:sp>
          <p:nvSpPr>
            <p:cNvPr id="6" name="object 6"/>
            <p:cNvSpPr/>
            <p:nvPr/>
          </p:nvSpPr>
          <p:spPr>
            <a:xfrm>
              <a:off x="1397" y="765375"/>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7" name="object 7"/>
            <p:cNvSpPr/>
            <p:nvPr/>
          </p:nvSpPr>
          <p:spPr>
            <a:xfrm>
              <a:off x="1404" y="724844"/>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grpSp>
      <p:pic>
        <p:nvPicPr>
          <p:cNvPr id="14" name="object 14"/>
          <p:cNvPicPr/>
          <p:nvPr/>
        </p:nvPicPr>
        <p:blipFill>
          <a:blip r:embed="rId3" cstate="print"/>
          <a:stretch>
            <a:fillRect/>
          </a:stretch>
        </p:blipFill>
        <p:spPr>
          <a:xfrm>
            <a:off x="241300" y="1222659"/>
            <a:ext cx="2048256" cy="688848"/>
          </a:xfrm>
          <a:prstGeom prst="rect">
            <a:avLst/>
          </a:prstGeom>
        </p:spPr>
      </p:pic>
      <p:sp>
        <p:nvSpPr>
          <p:cNvPr id="18" name="object 18"/>
          <p:cNvSpPr txBox="1"/>
          <p:nvPr/>
        </p:nvSpPr>
        <p:spPr>
          <a:xfrm>
            <a:off x="10352293" y="7302734"/>
            <a:ext cx="341107" cy="182038"/>
          </a:xfrm>
          <a:prstGeom prst="rect">
            <a:avLst/>
          </a:prstGeom>
        </p:spPr>
        <p:txBody>
          <a:bodyPr vert="horz" wrap="square" lIns="0" tIns="0" rIns="0" bIns="0" rtlCol="0">
            <a:spAutoFit/>
          </a:bodyPr>
          <a:lstStyle/>
          <a:p>
            <a:pPr marL="38100">
              <a:lnSpc>
                <a:spcPts val="1435"/>
              </a:lnSpc>
            </a:pPr>
            <a:fld id="{81D60167-4931-47E6-BA6A-407CBD079E47}" type="slidenum">
              <a:rPr sz="1400" dirty="0">
                <a:solidFill>
                  <a:srgbClr val="FFFFFF"/>
                </a:solidFill>
                <a:latin typeface="Calibri"/>
                <a:cs typeface="Calibri"/>
              </a:rPr>
              <a:t>27</a:t>
            </a:fld>
            <a:endParaRPr sz="1400" dirty="0">
              <a:latin typeface="Calibri"/>
              <a:cs typeface="Calibri"/>
            </a:endParaRPr>
          </a:p>
        </p:txBody>
      </p:sp>
      <p:sp>
        <p:nvSpPr>
          <p:cNvPr id="22" name="Rectangle 21">
            <a:extLst>
              <a:ext uri="{FF2B5EF4-FFF2-40B4-BE49-F238E27FC236}">
                <a16:creationId xmlns:a16="http://schemas.microsoft.com/office/drawing/2014/main" id="{F18A165B-AD20-4733-98B2-156E4893304D}"/>
              </a:ext>
            </a:extLst>
          </p:cNvPr>
          <p:cNvSpPr/>
          <p:nvPr/>
        </p:nvSpPr>
        <p:spPr>
          <a:xfrm>
            <a:off x="1185570" y="2956419"/>
            <a:ext cx="8428330" cy="646331"/>
          </a:xfrm>
          <a:prstGeom prst="rect">
            <a:avLst/>
          </a:prstGeom>
        </p:spPr>
        <p:txBody>
          <a:bodyPr wrap="square">
            <a:spAutoFit/>
          </a:bodyPr>
          <a:lstStyle/>
          <a:p>
            <a:pPr algn="ctr"/>
            <a:r>
              <a:rPr lang="zh-TW" altLang="en-US" sz="3600" b="1" kern="100" dirty="0">
                <a:latin typeface="Times New Roman" panose="02020603050405020304" pitchFamily="18" charset="0"/>
                <a:ea typeface="標楷體" panose="03000509000000000000" pitchFamily="65" charset="-120"/>
              </a:rPr>
              <a:t>謝謝聆聽</a:t>
            </a:r>
            <a:endParaRPr lang="en-US" sz="3600" b="1" dirty="0"/>
          </a:p>
        </p:txBody>
      </p:sp>
      <p:pic>
        <p:nvPicPr>
          <p:cNvPr id="12290" name="Picture 2" descr="ESA - Q&amp;A">
            <a:extLst>
              <a:ext uri="{FF2B5EF4-FFF2-40B4-BE49-F238E27FC236}">
                <a16:creationId xmlns:a16="http://schemas.microsoft.com/office/drawing/2014/main" id="{6E6E32BC-C5FC-4572-AC51-51CCB0B9D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40" y="3492930"/>
            <a:ext cx="511492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4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196850"/>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83128" y="441574"/>
            <a:ext cx="3738637"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Background </a:t>
            </a:r>
            <a:r>
              <a:rPr lang="en-US" altLang="zh-TW" sz="2200" b="1" i="1" dirty="0">
                <a:solidFill>
                  <a:srgbClr val="1F3763"/>
                </a:solidFill>
                <a:latin typeface="Arial"/>
                <a:cs typeface="Arial"/>
              </a:rPr>
              <a:t>I</a:t>
            </a:r>
            <a:r>
              <a:rPr lang="en-US" sz="2200" b="1" i="1" dirty="0">
                <a:solidFill>
                  <a:srgbClr val="1F3763"/>
                </a:solidFill>
                <a:latin typeface="Arial"/>
                <a:cs typeface="Arial"/>
              </a:rPr>
              <a:t>nformation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3</a:t>
            </a:fld>
            <a:endParaRPr dirty="0"/>
          </a:p>
        </p:txBody>
      </p:sp>
      <p:sp>
        <p:nvSpPr>
          <p:cNvPr id="9" name="Rectangle 8">
            <a:extLst>
              <a:ext uri="{FF2B5EF4-FFF2-40B4-BE49-F238E27FC236}">
                <a16:creationId xmlns:a16="http://schemas.microsoft.com/office/drawing/2014/main" id="{4C4080EE-5F78-49D4-AE0E-FF05D3AE10BE}"/>
              </a:ext>
            </a:extLst>
          </p:cNvPr>
          <p:cNvSpPr/>
          <p:nvPr/>
        </p:nvSpPr>
        <p:spPr>
          <a:xfrm>
            <a:off x="698499" y="5312735"/>
            <a:ext cx="9296400" cy="1211614"/>
          </a:xfrm>
          <a:prstGeom prst="rect">
            <a:avLst/>
          </a:prstGeom>
        </p:spPr>
        <p:txBody>
          <a:bodyPr wrap="square">
            <a:spAutoFit/>
          </a:bodyPr>
          <a:lstStyle/>
          <a:p>
            <a:pPr algn="just">
              <a:lnSpc>
                <a:spcPts val="3000"/>
              </a:lnSpc>
            </a:pPr>
            <a:r>
              <a:rPr lang="zh-TW" altLang="en-US" sz="2000" dirty="0">
                <a:solidFill>
                  <a:srgbClr val="FF0000"/>
                </a:solidFill>
                <a:latin typeface="標楷體" panose="03000509000000000000" pitchFamily="65" charset="-120"/>
                <a:ea typeface="標楷體" panose="03000509000000000000" pitchFamily="65" charset="-120"/>
              </a:rPr>
              <a:t>工業過濾</a:t>
            </a:r>
            <a:r>
              <a:rPr lang="zh-TW" altLang="en-US" sz="2000" dirty="0">
                <a:solidFill>
                  <a:srgbClr val="2E2E2E"/>
                </a:solidFill>
                <a:latin typeface="標楷體" panose="03000509000000000000" pitchFamily="65" charset="-120"/>
                <a:ea typeface="標楷體" panose="03000509000000000000" pitchFamily="65" charset="-120"/>
              </a:rPr>
              <a:t>是在各種行業中使用一種通過過濾介質來</a:t>
            </a:r>
            <a:r>
              <a:rPr lang="zh-TW" altLang="en-US" sz="2000" dirty="0">
                <a:solidFill>
                  <a:srgbClr val="FF0000"/>
                </a:solidFill>
                <a:latin typeface="標楷體" panose="03000509000000000000" pitchFamily="65" charset="-120"/>
                <a:ea typeface="標楷體" panose="03000509000000000000" pitchFamily="65" charset="-120"/>
              </a:rPr>
              <a:t>分離和清潔物質</a:t>
            </a:r>
            <a:r>
              <a:rPr lang="zh-TW" altLang="en-US" sz="2000" dirty="0">
                <a:solidFill>
                  <a:srgbClr val="2E2E2E"/>
                </a:solidFill>
                <a:latin typeface="標楷體" panose="03000509000000000000" pitchFamily="65" charset="-120"/>
                <a:ea typeface="標楷體" panose="03000509000000000000" pitchFamily="65" charset="-120"/>
              </a:rPr>
              <a:t>的過程。 這對於確保產品質量和製程效率是很關鍵的。它用於製造、食品和飲料、水處理、製藥等行業，以去除液體和氣體中的顆粒、污染物和雜質。</a:t>
            </a:r>
            <a:endParaRPr lang="en-US" sz="2000" dirty="0">
              <a:latin typeface="標楷體" panose="03000509000000000000" pitchFamily="65" charset="-120"/>
              <a:ea typeface="標楷體" panose="03000509000000000000" pitchFamily="65" charset="-120"/>
            </a:endParaRPr>
          </a:p>
        </p:txBody>
      </p:sp>
      <p:pic>
        <p:nvPicPr>
          <p:cNvPr id="15" name="Picture 2" descr="Filtration - Wikipedia">
            <a:extLst>
              <a:ext uri="{FF2B5EF4-FFF2-40B4-BE49-F238E27FC236}">
                <a16:creationId xmlns:a16="http://schemas.microsoft.com/office/drawing/2014/main" id="{E814D181-5B02-4982-9484-5268B5E015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498" y="2306393"/>
            <a:ext cx="3184936" cy="19612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22E31AA-9051-48EA-9B36-84DA59BB13CB}"/>
              </a:ext>
            </a:extLst>
          </p:cNvPr>
          <p:cNvPicPr>
            <a:picLocks noChangeAspect="1"/>
          </p:cNvPicPr>
          <p:nvPr/>
        </p:nvPicPr>
        <p:blipFill>
          <a:blip r:embed="rId3"/>
          <a:stretch>
            <a:fillRect/>
          </a:stretch>
        </p:blipFill>
        <p:spPr>
          <a:xfrm>
            <a:off x="5874945" y="1565963"/>
            <a:ext cx="3352800" cy="3589468"/>
          </a:xfrm>
          <a:prstGeom prst="rect">
            <a:avLst/>
          </a:prstGeom>
        </p:spPr>
      </p:pic>
      <p:sp>
        <p:nvSpPr>
          <p:cNvPr id="17" name="Arrow: Right 16">
            <a:extLst>
              <a:ext uri="{FF2B5EF4-FFF2-40B4-BE49-F238E27FC236}">
                <a16:creationId xmlns:a16="http://schemas.microsoft.com/office/drawing/2014/main" id="{D530BA57-DDAD-43A3-A34F-92204CC91A42}"/>
              </a:ext>
            </a:extLst>
          </p:cNvPr>
          <p:cNvSpPr/>
          <p:nvPr/>
        </p:nvSpPr>
        <p:spPr>
          <a:xfrm>
            <a:off x="4498189" y="2867208"/>
            <a:ext cx="11430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7E12F9-72E4-4C99-A050-14CD11B417A5}"/>
              </a:ext>
            </a:extLst>
          </p:cNvPr>
          <p:cNvSpPr/>
          <p:nvPr/>
        </p:nvSpPr>
        <p:spPr>
          <a:xfrm>
            <a:off x="1938432" y="4424967"/>
            <a:ext cx="1467068"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過濾的機制</a:t>
            </a:r>
            <a:endParaRPr lang="en-US" sz="2000" dirty="0">
              <a:latin typeface="標楷體" panose="03000509000000000000" pitchFamily="65" charset="-120"/>
              <a:ea typeface="標楷體" panose="03000509000000000000" pitchFamily="65" charset="-120"/>
            </a:endParaRPr>
          </a:p>
        </p:txBody>
      </p:sp>
      <p:sp>
        <p:nvSpPr>
          <p:cNvPr id="8" name="Rectangle: Rounded Corners 7">
            <a:extLst>
              <a:ext uri="{FF2B5EF4-FFF2-40B4-BE49-F238E27FC236}">
                <a16:creationId xmlns:a16="http://schemas.microsoft.com/office/drawing/2014/main" id="{1D38157B-46E3-4E0C-B54E-CAB5B8101E62}"/>
              </a:ext>
            </a:extLst>
          </p:cNvPr>
          <p:cNvSpPr/>
          <p:nvPr/>
        </p:nvSpPr>
        <p:spPr>
          <a:xfrm>
            <a:off x="698499" y="1565963"/>
            <a:ext cx="9296400" cy="35894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40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08639"/>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4</a:t>
            </a:fld>
            <a:endParaRPr dirty="0"/>
          </a:p>
        </p:txBody>
      </p:sp>
      <p:sp>
        <p:nvSpPr>
          <p:cNvPr id="13" name="Rectangle: Rounded Corners 12">
            <a:extLst>
              <a:ext uri="{FF2B5EF4-FFF2-40B4-BE49-F238E27FC236}">
                <a16:creationId xmlns:a16="http://schemas.microsoft.com/office/drawing/2014/main" id="{6636B9DE-503C-43C9-B7FF-F9441D1148B1}"/>
              </a:ext>
            </a:extLst>
          </p:cNvPr>
          <p:cNvSpPr/>
          <p:nvPr/>
        </p:nvSpPr>
        <p:spPr>
          <a:xfrm>
            <a:off x="4042285" y="3092450"/>
            <a:ext cx="2160527"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Filtration efficiency</a:t>
            </a:r>
            <a:r>
              <a:rPr lang="zh-TW" altLang="en-US" dirty="0">
                <a:solidFill>
                  <a:srgbClr val="002060"/>
                </a:solidFill>
                <a:latin typeface="標楷體" panose="03000509000000000000" pitchFamily="65" charset="-120"/>
                <a:ea typeface="標楷體" panose="03000509000000000000" pitchFamily="65" charset="-120"/>
              </a:rPr>
              <a:t>濾效</a:t>
            </a:r>
            <a:endParaRPr lang="en-US" dirty="0">
              <a:solidFill>
                <a:srgbClr val="002060"/>
              </a:solidFill>
              <a:latin typeface="標楷體" panose="03000509000000000000" pitchFamily="65" charset="-120"/>
              <a:ea typeface="標楷體" panose="03000509000000000000" pitchFamily="65" charset="-120"/>
            </a:endParaRPr>
          </a:p>
        </p:txBody>
      </p:sp>
      <p:sp>
        <p:nvSpPr>
          <p:cNvPr id="14" name="Rectangle: Rounded Corners 13">
            <a:extLst>
              <a:ext uri="{FF2B5EF4-FFF2-40B4-BE49-F238E27FC236}">
                <a16:creationId xmlns:a16="http://schemas.microsoft.com/office/drawing/2014/main" id="{9065FEB5-C47E-41FB-872F-DEF0D14037A0}"/>
              </a:ext>
            </a:extLst>
          </p:cNvPr>
          <p:cNvSpPr/>
          <p:nvPr/>
        </p:nvSpPr>
        <p:spPr>
          <a:xfrm>
            <a:off x="322317" y="4516907"/>
            <a:ext cx="1905000"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Microbial </a:t>
            </a:r>
            <a:r>
              <a:rPr lang="en-US" altLang="zh-TW" dirty="0">
                <a:solidFill>
                  <a:srgbClr val="002060"/>
                </a:solidFill>
              </a:rPr>
              <a:t>R</a:t>
            </a:r>
            <a:r>
              <a:rPr lang="en-US" dirty="0">
                <a:solidFill>
                  <a:srgbClr val="002060"/>
                </a:solidFill>
              </a:rPr>
              <a:t>ating</a:t>
            </a:r>
            <a:r>
              <a:rPr lang="zh-TW" altLang="en-US" dirty="0">
                <a:solidFill>
                  <a:srgbClr val="002060"/>
                </a:solidFill>
                <a:latin typeface="標楷體" panose="03000509000000000000" pitchFamily="65" charset="-120"/>
                <a:ea typeface="標楷體" panose="03000509000000000000" pitchFamily="65" charset="-120"/>
              </a:rPr>
              <a:t>微生物評級</a:t>
            </a:r>
            <a:endParaRPr lang="en-US" dirty="0">
              <a:solidFill>
                <a:srgbClr val="002060"/>
              </a:solidFill>
              <a:latin typeface="標楷體" panose="03000509000000000000" pitchFamily="65" charset="-120"/>
              <a:ea typeface="標楷體" panose="03000509000000000000" pitchFamily="65" charset="-120"/>
            </a:endParaRPr>
          </a:p>
        </p:txBody>
      </p:sp>
      <p:sp>
        <p:nvSpPr>
          <p:cNvPr id="15" name="Rectangle: Rounded Corners 14">
            <a:extLst>
              <a:ext uri="{FF2B5EF4-FFF2-40B4-BE49-F238E27FC236}">
                <a16:creationId xmlns:a16="http://schemas.microsoft.com/office/drawing/2014/main" id="{B957B5CE-602A-4C90-A2F7-2FFF688821A6}"/>
              </a:ext>
            </a:extLst>
          </p:cNvPr>
          <p:cNvSpPr/>
          <p:nvPr/>
        </p:nvSpPr>
        <p:spPr>
          <a:xfrm>
            <a:off x="8134601" y="4504323"/>
            <a:ext cx="2008516"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a:solidFill>
                  <a:srgbClr val="002060"/>
                </a:solidFill>
              </a:rPr>
              <a:t>Filter</a:t>
            </a:r>
            <a:r>
              <a:rPr lang="zh-TW" altLang="en-US" dirty="0">
                <a:solidFill>
                  <a:srgbClr val="002060"/>
                </a:solidFill>
              </a:rPr>
              <a:t> </a:t>
            </a:r>
            <a:r>
              <a:rPr lang="en-US" altLang="zh-TW" dirty="0">
                <a:solidFill>
                  <a:srgbClr val="002060"/>
                </a:solidFill>
              </a:rPr>
              <a:t>Permeability</a:t>
            </a:r>
          </a:p>
          <a:p>
            <a:pPr algn="ctr"/>
            <a:r>
              <a:rPr lang="zh-TW" altLang="en-US" dirty="0">
                <a:solidFill>
                  <a:srgbClr val="002060"/>
                </a:solidFill>
                <a:latin typeface="標楷體" panose="03000509000000000000" pitchFamily="65" charset="-120"/>
                <a:ea typeface="標楷體" panose="03000509000000000000" pitchFamily="65" charset="-120"/>
              </a:rPr>
              <a:t>過濾滲透率</a:t>
            </a:r>
            <a:endParaRPr lang="en-US" dirty="0">
              <a:solidFill>
                <a:srgbClr val="002060"/>
              </a:solidFill>
              <a:latin typeface="標楷體" panose="03000509000000000000" pitchFamily="65" charset="-120"/>
              <a:ea typeface="標楷體" panose="03000509000000000000" pitchFamily="65" charset="-120"/>
            </a:endParaRPr>
          </a:p>
        </p:txBody>
      </p:sp>
      <p:sp>
        <p:nvSpPr>
          <p:cNvPr id="16" name="Rectangle: Rounded Corners 15">
            <a:extLst>
              <a:ext uri="{FF2B5EF4-FFF2-40B4-BE49-F238E27FC236}">
                <a16:creationId xmlns:a16="http://schemas.microsoft.com/office/drawing/2014/main" id="{D16167A3-EE33-4D92-A32A-E5AEAF0F3A26}"/>
              </a:ext>
            </a:extLst>
          </p:cNvPr>
          <p:cNvSpPr/>
          <p:nvPr/>
        </p:nvSpPr>
        <p:spPr>
          <a:xfrm>
            <a:off x="2272422" y="4516907"/>
            <a:ext cx="1905000"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Beta </a:t>
            </a:r>
            <a:r>
              <a:rPr lang="en-US" altLang="zh-TW" dirty="0">
                <a:solidFill>
                  <a:srgbClr val="002060"/>
                </a:solidFill>
              </a:rPr>
              <a:t>R</a:t>
            </a:r>
            <a:r>
              <a:rPr lang="en-US" dirty="0">
                <a:solidFill>
                  <a:srgbClr val="002060"/>
                </a:solidFill>
              </a:rPr>
              <a:t>atio</a:t>
            </a:r>
          </a:p>
          <a:p>
            <a:pPr algn="ctr"/>
            <a:r>
              <a:rPr lang="en-US" altLang="zh-TW" dirty="0">
                <a:solidFill>
                  <a:srgbClr val="002060"/>
                </a:solidFill>
              </a:rPr>
              <a:t>Beta </a:t>
            </a:r>
            <a:r>
              <a:rPr lang="zh-TW" altLang="en-US" dirty="0">
                <a:solidFill>
                  <a:srgbClr val="002060"/>
                </a:solidFill>
                <a:latin typeface="標楷體" panose="03000509000000000000" pitchFamily="65" charset="-120"/>
                <a:ea typeface="標楷體" panose="03000509000000000000" pitchFamily="65" charset="-120"/>
              </a:rPr>
              <a:t>係數</a:t>
            </a:r>
            <a:endParaRPr lang="en-US" dirty="0">
              <a:solidFill>
                <a:srgbClr val="002060"/>
              </a:solidFill>
              <a:latin typeface="標楷體" panose="03000509000000000000" pitchFamily="65" charset="-120"/>
              <a:ea typeface="標楷體" panose="03000509000000000000" pitchFamily="65" charset="-120"/>
            </a:endParaRPr>
          </a:p>
        </p:txBody>
      </p:sp>
      <p:sp>
        <p:nvSpPr>
          <p:cNvPr id="17" name="Rectangle: Rounded Corners 16">
            <a:extLst>
              <a:ext uri="{FF2B5EF4-FFF2-40B4-BE49-F238E27FC236}">
                <a16:creationId xmlns:a16="http://schemas.microsoft.com/office/drawing/2014/main" id="{B344FC1A-1304-4434-8B22-B501102CEBCC}"/>
              </a:ext>
            </a:extLst>
          </p:cNvPr>
          <p:cNvSpPr/>
          <p:nvPr/>
        </p:nvSpPr>
        <p:spPr>
          <a:xfrm>
            <a:off x="4228459" y="4504324"/>
            <a:ext cx="1905000"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Nominal </a:t>
            </a:r>
            <a:r>
              <a:rPr lang="en-US" altLang="zh-TW" dirty="0">
                <a:solidFill>
                  <a:srgbClr val="002060"/>
                </a:solidFill>
              </a:rPr>
              <a:t>R</a:t>
            </a:r>
            <a:r>
              <a:rPr lang="en-US" dirty="0">
                <a:solidFill>
                  <a:srgbClr val="002060"/>
                </a:solidFill>
              </a:rPr>
              <a:t>ating</a:t>
            </a:r>
            <a:r>
              <a:rPr lang="zh-TW" altLang="en-US" dirty="0">
                <a:solidFill>
                  <a:srgbClr val="002060"/>
                </a:solidFill>
                <a:latin typeface="標楷體" panose="03000509000000000000" pitchFamily="65" charset="-120"/>
                <a:ea typeface="標楷體" panose="03000509000000000000" pitchFamily="65" charset="-120"/>
              </a:rPr>
              <a:t>公稱濾效</a:t>
            </a:r>
            <a:r>
              <a:rPr lang="en-US" dirty="0">
                <a:solidFill>
                  <a:srgbClr val="002060"/>
                </a:solidFill>
                <a:latin typeface="標楷體" panose="03000509000000000000" pitchFamily="65" charset="-120"/>
                <a:ea typeface="標楷體" panose="03000509000000000000" pitchFamily="65" charset="-120"/>
              </a:rPr>
              <a:t> </a:t>
            </a:r>
          </a:p>
        </p:txBody>
      </p:sp>
      <p:sp>
        <p:nvSpPr>
          <p:cNvPr id="18" name="Rectangle: Rounded Corners 17">
            <a:extLst>
              <a:ext uri="{FF2B5EF4-FFF2-40B4-BE49-F238E27FC236}">
                <a16:creationId xmlns:a16="http://schemas.microsoft.com/office/drawing/2014/main" id="{F613580A-503C-475B-8A41-8B46ED9F777B}"/>
              </a:ext>
            </a:extLst>
          </p:cNvPr>
          <p:cNvSpPr/>
          <p:nvPr/>
        </p:nvSpPr>
        <p:spPr>
          <a:xfrm>
            <a:off x="6178564" y="4504324"/>
            <a:ext cx="1905000" cy="685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Absolute </a:t>
            </a:r>
            <a:r>
              <a:rPr lang="en-US" altLang="zh-TW" dirty="0">
                <a:solidFill>
                  <a:srgbClr val="002060"/>
                </a:solidFill>
              </a:rPr>
              <a:t>R</a:t>
            </a:r>
            <a:r>
              <a:rPr lang="en-US" dirty="0">
                <a:solidFill>
                  <a:srgbClr val="002060"/>
                </a:solidFill>
              </a:rPr>
              <a:t>ating</a:t>
            </a:r>
            <a:r>
              <a:rPr lang="zh-TW" altLang="en-US" dirty="0">
                <a:solidFill>
                  <a:srgbClr val="002060"/>
                </a:solidFill>
                <a:latin typeface="標楷體" panose="03000509000000000000" pitchFamily="65" charset="-120"/>
                <a:ea typeface="標楷體" panose="03000509000000000000" pitchFamily="65" charset="-120"/>
              </a:rPr>
              <a:t>絕對濾效</a:t>
            </a:r>
            <a:endParaRPr lang="en-US" dirty="0">
              <a:solidFill>
                <a:srgbClr val="002060"/>
              </a:solidFill>
              <a:latin typeface="標楷體" panose="03000509000000000000" pitchFamily="65" charset="-120"/>
              <a:ea typeface="標楷體" panose="03000509000000000000" pitchFamily="65" charset="-120"/>
            </a:endParaRPr>
          </a:p>
        </p:txBody>
      </p:sp>
      <p:cxnSp>
        <p:nvCxnSpPr>
          <p:cNvPr id="22" name="Connector: Elbow 21">
            <a:extLst>
              <a:ext uri="{FF2B5EF4-FFF2-40B4-BE49-F238E27FC236}">
                <a16:creationId xmlns:a16="http://schemas.microsoft.com/office/drawing/2014/main" id="{E0E0143D-CE57-495C-A45D-7FCBEC8438BF}"/>
              </a:ext>
            </a:extLst>
          </p:cNvPr>
          <p:cNvCxnSpPr>
            <a:cxnSpLocks/>
            <a:stCxn id="13" idx="2"/>
            <a:endCxn id="14" idx="0"/>
          </p:cNvCxnSpPr>
          <p:nvPr/>
        </p:nvCxnSpPr>
        <p:spPr>
          <a:xfrm rot="5400000">
            <a:off x="2829355" y="2223712"/>
            <a:ext cx="738657" cy="38477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58FDBA98-B2D7-4892-ACA4-C5F28F7ECE0A}"/>
              </a:ext>
            </a:extLst>
          </p:cNvPr>
          <p:cNvCxnSpPr>
            <a:cxnSpLocks/>
            <a:stCxn id="13" idx="2"/>
            <a:endCxn id="18" idx="0"/>
          </p:cNvCxnSpPr>
          <p:nvPr/>
        </p:nvCxnSpPr>
        <p:spPr>
          <a:xfrm rot="16200000" flipH="1">
            <a:off x="5763769" y="3137029"/>
            <a:ext cx="726074" cy="20085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B289929-8103-4F8A-95C6-6D6B98696746}"/>
              </a:ext>
            </a:extLst>
          </p:cNvPr>
          <p:cNvCxnSpPr>
            <a:cxnSpLocks/>
            <a:stCxn id="13" idx="2"/>
            <a:endCxn id="16" idx="0"/>
          </p:cNvCxnSpPr>
          <p:nvPr/>
        </p:nvCxnSpPr>
        <p:spPr>
          <a:xfrm rot="5400000">
            <a:off x="3804408" y="3198765"/>
            <a:ext cx="738657" cy="18976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5714AB91-4386-4839-B033-ED434AFAEB42}"/>
              </a:ext>
            </a:extLst>
          </p:cNvPr>
          <p:cNvCxnSpPr>
            <a:cxnSpLocks/>
            <a:stCxn id="13" idx="2"/>
            <a:endCxn id="17" idx="0"/>
          </p:cNvCxnSpPr>
          <p:nvPr/>
        </p:nvCxnSpPr>
        <p:spPr>
          <a:xfrm rot="16200000" flipH="1">
            <a:off x="4788717" y="4112082"/>
            <a:ext cx="726074" cy="584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EC4B804-EF4F-46A1-841D-B14EFA613FDB}"/>
              </a:ext>
            </a:extLst>
          </p:cNvPr>
          <p:cNvCxnSpPr>
            <a:cxnSpLocks/>
            <a:stCxn id="13" idx="2"/>
            <a:endCxn id="15" idx="0"/>
          </p:cNvCxnSpPr>
          <p:nvPr/>
        </p:nvCxnSpPr>
        <p:spPr>
          <a:xfrm rot="16200000" flipH="1">
            <a:off x="6767668" y="2133131"/>
            <a:ext cx="726073" cy="40163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EDE85E1-EE59-4926-8C20-75436BC95B37}"/>
              </a:ext>
            </a:extLst>
          </p:cNvPr>
          <p:cNvSpPr/>
          <p:nvPr/>
        </p:nvSpPr>
        <p:spPr>
          <a:xfrm>
            <a:off x="380359" y="1937140"/>
            <a:ext cx="9601200" cy="849335"/>
          </a:xfrm>
          <a:prstGeom prst="rect">
            <a:avLst/>
          </a:prstGeom>
        </p:spPr>
        <p:txBody>
          <a:bodyPr wrap="square">
            <a:spAutoFit/>
          </a:bodyPr>
          <a:lstStyle/>
          <a:p>
            <a:pPr>
              <a:lnSpc>
                <a:spcPts val="3100"/>
              </a:lnSpc>
            </a:pPr>
            <a:r>
              <a:rPr lang="zh-TW" altLang="en-US" sz="2000" dirty="0">
                <a:latin typeface="標楷體" panose="03000509000000000000" pitchFamily="65" charset="-120"/>
                <a:ea typeface="標楷體" panose="03000509000000000000" pitchFamily="65" charset="-120"/>
              </a:rPr>
              <a:t>每個行業對過濾和過濾品質標準都有自己的理解（也受到該地區</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國家特定法律的影響），且不斷發展：</a:t>
            </a:r>
            <a:endParaRPr lang="en-US" sz="2000" dirty="0">
              <a:latin typeface="標楷體" panose="03000509000000000000" pitchFamily="65" charset="-120"/>
              <a:ea typeface="標楷體" panose="03000509000000000000" pitchFamily="65" charset="-120"/>
            </a:endParaRPr>
          </a:p>
        </p:txBody>
      </p:sp>
      <p:sp>
        <p:nvSpPr>
          <p:cNvPr id="25" name="object 7">
            <a:extLst>
              <a:ext uri="{FF2B5EF4-FFF2-40B4-BE49-F238E27FC236}">
                <a16:creationId xmlns:a16="http://schemas.microsoft.com/office/drawing/2014/main" id="{32B2CACC-89D3-4DEB-9ADB-7252B29BAA74}"/>
              </a:ext>
            </a:extLst>
          </p:cNvPr>
          <p:cNvSpPr txBox="1">
            <a:spLocks/>
          </p:cNvSpPr>
          <p:nvPr/>
        </p:nvSpPr>
        <p:spPr>
          <a:xfrm>
            <a:off x="115758" y="449347"/>
            <a:ext cx="3360892" cy="351378"/>
          </a:xfrm>
          <a:prstGeom prst="rect">
            <a:avLst/>
          </a:prstGeom>
        </p:spPr>
        <p:txBody>
          <a:bodyPr vert="horz" wrap="square" lIns="0" tIns="12700" rIns="0" bIns="0" rtlCol="0">
            <a:spAutoFit/>
          </a:bodyPr>
          <a:lstStyle>
            <a:lvl1pPr>
              <a:defRPr sz="4700" b="0" i="0">
                <a:solidFill>
                  <a:schemeClr val="bg1"/>
                </a:solidFill>
                <a:latin typeface="Microsoft Sans Serif"/>
                <a:ea typeface="+mj-ea"/>
                <a:cs typeface="Microsoft Sans Serif"/>
              </a:defRPr>
            </a:lvl1pPr>
          </a:lstStyle>
          <a:p>
            <a:pPr marL="1905" algn="ctr">
              <a:spcBef>
                <a:spcPts val="100"/>
              </a:spcBef>
            </a:pPr>
            <a:r>
              <a:rPr lang="en-US" sz="2200" b="1" i="1" kern="0" dirty="0">
                <a:solidFill>
                  <a:srgbClr val="1F3763"/>
                </a:solidFill>
                <a:latin typeface="Arial"/>
                <a:cs typeface="Arial"/>
              </a:rPr>
              <a:t>Background </a:t>
            </a:r>
            <a:r>
              <a:rPr lang="en-US" altLang="zh-TW" sz="2200" b="1" i="1" kern="0" dirty="0">
                <a:solidFill>
                  <a:srgbClr val="1F3763"/>
                </a:solidFill>
                <a:latin typeface="Arial"/>
                <a:cs typeface="Arial"/>
              </a:rPr>
              <a:t>I</a:t>
            </a:r>
            <a:r>
              <a:rPr lang="en-US" sz="2200" b="1" i="1" kern="0" dirty="0">
                <a:solidFill>
                  <a:srgbClr val="1F3763"/>
                </a:solidFill>
                <a:latin typeface="Arial"/>
                <a:cs typeface="Arial"/>
              </a:rPr>
              <a:t>nformation</a:t>
            </a:r>
            <a:endParaRPr lang="en-US" sz="2200" kern="0" dirty="0">
              <a:latin typeface="Arial"/>
              <a:cs typeface="Arial"/>
            </a:endParaRPr>
          </a:p>
        </p:txBody>
      </p:sp>
    </p:spTree>
    <p:extLst>
      <p:ext uri="{BB962C8B-B14F-4D97-AF65-F5344CB8AC3E}">
        <p14:creationId xmlns:p14="http://schemas.microsoft.com/office/powerpoint/2010/main" val="87654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23151"/>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23445" y="447844"/>
            <a:ext cx="3324224"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Background </a:t>
            </a:r>
            <a:r>
              <a:rPr lang="en-US" altLang="zh-TW" sz="2200" b="1" i="1" dirty="0">
                <a:solidFill>
                  <a:srgbClr val="1F3763"/>
                </a:solidFill>
                <a:latin typeface="Arial"/>
                <a:cs typeface="Arial"/>
              </a:rPr>
              <a:t>I</a:t>
            </a:r>
            <a:r>
              <a:rPr lang="en-US" sz="2200" b="1" i="1" dirty="0">
                <a:solidFill>
                  <a:srgbClr val="1F3763"/>
                </a:solidFill>
                <a:latin typeface="Arial"/>
                <a:cs typeface="Arial"/>
              </a:rPr>
              <a:t>nformation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5</a:t>
            </a:fld>
            <a:endParaRPr dirty="0"/>
          </a:p>
        </p:txBody>
      </p:sp>
      <p:sp>
        <p:nvSpPr>
          <p:cNvPr id="9" name="Rectangle 8">
            <a:extLst>
              <a:ext uri="{FF2B5EF4-FFF2-40B4-BE49-F238E27FC236}">
                <a16:creationId xmlns:a16="http://schemas.microsoft.com/office/drawing/2014/main" id="{4C4080EE-5F78-49D4-AE0E-FF05D3AE10BE}"/>
              </a:ext>
            </a:extLst>
          </p:cNvPr>
          <p:cNvSpPr/>
          <p:nvPr/>
        </p:nvSpPr>
        <p:spPr>
          <a:xfrm>
            <a:off x="310308" y="1342930"/>
            <a:ext cx="10025475" cy="2397708"/>
          </a:xfrm>
          <a:prstGeom prst="rect">
            <a:avLst/>
          </a:prstGeom>
        </p:spPr>
        <p:txBody>
          <a:bodyPr wrap="square">
            <a:spAutoFit/>
          </a:bodyPr>
          <a:lstStyle/>
          <a:p>
            <a:pPr>
              <a:lnSpc>
                <a:spcPct val="150000"/>
              </a:lnSpc>
            </a:pPr>
            <a:r>
              <a:rPr lang="zh-TW" altLang="en-US" sz="2200" b="1" dirty="0">
                <a:latin typeface="+mj-lt"/>
                <a:ea typeface="標楷體" panose="03000509000000000000" pitchFamily="65" charset="-120"/>
              </a:rPr>
              <a:t>微生物評級</a:t>
            </a:r>
            <a:endParaRPr lang="en-US" sz="2200" b="1" dirty="0">
              <a:latin typeface="+mj-lt"/>
              <a:ea typeface="標楷體" panose="03000509000000000000" pitchFamily="65" charset="-120"/>
            </a:endParaRPr>
          </a:p>
          <a:p>
            <a:pPr>
              <a:lnSpc>
                <a:spcPct val="150000"/>
              </a:lnSpc>
            </a:pPr>
            <a:r>
              <a:rPr lang="zh-TW" altLang="en-US" sz="2000" dirty="0">
                <a:latin typeface="+mj-lt"/>
                <a:ea typeface="標楷體" panose="03000509000000000000" pitchFamily="65" charset="-120"/>
              </a:rPr>
              <a:t>過濾器的微米等級是指過濾介質成份之間的間隙尺寸，它控制著可以通過過濾器的污染物的尺寸大小。</a:t>
            </a:r>
          </a:p>
          <a:p>
            <a:pPr>
              <a:lnSpc>
                <a:spcPct val="150000"/>
              </a:lnSpc>
            </a:pPr>
            <a:r>
              <a:rPr lang="zh-TW" altLang="en-US" sz="2000" dirty="0">
                <a:latin typeface="+mj-lt"/>
                <a:ea typeface="標楷體" panose="03000509000000000000" pitchFamily="65" charset="-120"/>
              </a:rPr>
              <a:t>例如，如果您的水中含有 </a:t>
            </a:r>
            <a:r>
              <a:rPr lang="en-US" altLang="zh-TW" sz="2000" dirty="0">
                <a:latin typeface="+mj-lt"/>
                <a:ea typeface="標楷體" panose="03000509000000000000" pitchFamily="65" charset="-120"/>
              </a:rPr>
              <a:t>5 µm </a:t>
            </a:r>
            <a:r>
              <a:rPr lang="zh-TW" altLang="en-US" sz="2000" dirty="0">
                <a:latin typeface="+mj-lt"/>
                <a:ea typeface="標楷體" panose="03000509000000000000" pitchFamily="65" charset="-120"/>
              </a:rPr>
              <a:t>的污垢顆粒，而整個系統的沉澱物雜質過濾器的微米級為 </a:t>
            </a:r>
            <a:r>
              <a:rPr lang="en-US" altLang="zh-TW" sz="2000" dirty="0">
                <a:latin typeface="+mj-lt"/>
                <a:ea typeface="標楷體" panose="03000509000000000000" pitchFamily="65" charset="-120"/>
              </a:rPr>
              <a:t>5 µm</a:t>
            </a:r>
            <a:r>
              <a:rPr lang="zh-TW" altLang="en-US" sz="2000" dirty="0">
                <a:latin typeface="+mj-lt"/>
                <a:ea typeface="標楷體" panose="03000509000000000000" pitchFamily="65" charset="-120"/>
              </a:rPr>
              <a:t>，則它可以有效過濾掉這些沉澱物雜質和任何大於 </a:t>
            </a:r>
            <a:r>
              <a:rPr lang="en-US" altLang="zh-TW" sz="2000" dirty="0">
                <a:latin typeface="+mj-lt"/>
                <a:ea typeface="標楷體" panose="03000509000000000000" pitchFamily="65" charset="-120"/>
              </a:rPr>
              <a:t>5 µm </a:t>
            </a:r>
            <a:r>
              <a:rPr lang="zh-TW" altLang="en-US" sz="2000" dirty="0">
                <a:latin typeface="+mj-lt"/>
                <a:ea typeface="標楷體" panose="03000509000000000000" pitchFamily="65" charset="-120"/>
              </a:rPr>
              <a:t>的顆粒雜質。</a:t>
            </a:r>
            <a:endParaRPr lang="en-US" sz="2000" dirty="0">
              <a:latin typeface="+mj-lt"/>
              <a:ea typeface="標楷體" panose="03000509000000000000" pitchFamily="65" charset="-120"/>
            </a:endParaRPr>
          </a:p>
        </p:txBody>
      </p:sp>
      <p:pic>
        <p:nvPicPr>
          <p:cNvPr id="10" name="Picture 9">
            <a:extLst>
              <a:ext uri="{FF2B5EF4-FFF2-40B4-BE49-F238E27FC236}">
                <a16:creationId xmlns:a16="http://schemas.microsoft.com/office/drawing/2014/main" id="{9F212C30-B6EB-4094-BE9C-13D94820C47F}"/>
              </a:ext>
            </a:extLst>
          </p:cNvPr>
          <p:cNvPicPr>
            <a:picLocks noChangeAspect="1"/>
          </p:cNvPicPr>
          <p:nvPr/>
        </p:nvPicPr>
        <p:blipFill>
          <a:blip r:embed="rId2"/>
          <a:stretch>
            <a:fillRect/>
          </a:stretch>
        </p:blipFill>
        <p:spPr>
          <a:xfrm>
            <a:off x="927100" y="4007284"/>
            <a:ext cx="8625585" cy="2771857"/>
          </a:xfrm>
          <a:prstGeom prst="rect">
            <a:avLst/>
          </a:prstGeom>
        </p:spPr>
      </p:pic>
    </p:spTree>
    <p:extLst>
      <p:ext uri="{BB962C8B-B14F-4D97-AF65-F5344CB8AC3E}">
        <p14:creationId xmlns:p14="http://schemas.microsoft.com/office/powerpoint/2010/main" val="52352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09358"/>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01231" y="427608"/>
            <a:ext cx="3347073"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Background </a:t>
            </a:r>
            <a:r>
              <a:rPr lang="en-US" altLang="zh-TW" sz="2200" b="1" i="1" dirty="0">
                <a:solidFill>
                  <a:srgbClr val="1F3763"/>
                </a:solidFill>
                <a:latin typeface="Arial"/>
                <a:cs typeface="Arial"/>
              </a:rPr>
              <a:t>I</a:t>
            </a:r>
            <a:r>
              <a:rPr lang="en-US" sz="2200" b="1" i="1" dirty="0">
                <a:solidFill>
                  <a:srgbClr val="1F3763"/>
                </a:solidFill>
                <a:latin typeface="Arial"/>
                <a:cs typeface="Arial"/>
              </a:rPr>
              <a:t>nformation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6</a:t>
            </a:fld>
            <a:endParaRPr dirty="0"/>
          </a:p>
        </p:txBody>
      </p:sp>
      <p:sp>
        <p:nvSpPr>
          <p:cNvPr id="9" name="Rectangle 8">
            <a:extLst>
              <a:ext uri="{FF2B5EF4-FFF2-40B4-BE49-F238E27FC236}">
                <a16:creationId xmlns:a16="http://schemas.microsoft.com/office/drawing/2014/main" id="{4C4080EE-5F78-49D4-AE0E-FF05D3AE10BE}"/>
              </a:ext>
            </a:extLst>
          </p:cNvPr>
          <p:cNvSpPr/>
          <p:nvPr/>
        </p:nvSpPr>
        <p:spPr>
          <a:xfrm>
            <a:off x="411475" y="1173618"/>
            <a:ext cx="9943473" cy="1474378"/>
          </a:xfrm>
          <a:prstGeom prst="rect">
            <a:avLst/>
          </a:prstGeom>
        </p:spPr>
        <p:txBody>
          <a:bodyPr wrap="square">
            <a:spAutoFit/>
          </a:bodyPr>
          <a:lstStyle/>
          <a:p>
            <a:pPr>
              <a:lnSpc>
                <a:spcPct val="150000"/>
              </a:lnSpc>
            </a:pPr>
            <a:r>
              <a:rPr lang="en-US" sz="2200" b="1" dirty="0">
                <a:latin typeface="+mj-lt"/>
                <a:ea typeface="標楷體" panose="03000509000000000000" pitchFamily="65" charset="-120"/>
                <a:cs typeface="Times New Roman" panose="02020603050405020304" pitchFamily="18" charset="0"/>
              </a:rPr>
              <a:t>Beta </a:t>
            </a:r>
            <a:r>
              <a:rPr lang="zh-TW" altLang="en-US" sz="2200" b="1" dirty="0">
                <a:latin typeface="+mj-lt"/>
                <a:ea typeface="標楷體" panose="03000509000000000000" pitchFamily="65" charset="-120"/>
                <a:cs typeface="Times New Roman" panose="02020603050405020304" pitchFamily="18" charset="0"/>
              </a:rPr>
              <a:t>係數</a:t>
            </a:r>
            <a:endParaRPr lang="en-US" sz="2200" b="1" dirty="0">
              <a:latin typeface="+mj-lt"/>
              <a:ea typeface="標楷體" panose="03000509000000000000" pitchFamily="65" charset="-120"/>
              <a:cs typeface="Times New Roman" panose="02020603050405020304" pitchFamily="18" charset="0"/>
            </a:endParaRPr>
          </a:p>
          <a:p>
            <a:pPr>
              <a:lnSpc>
                <a:spcPct val="150000"/>
              </a:lnSpc>
            </a:pPr>
            <a:r>
              <a:rPr lang="en-US" altLang="zh-TW" sz="2000" dirty="0">
                <a:latin typeface="+mj-lt"/>
                <a:ea typeface="標楷體" panose="03000509000000000000" pitchFamily="65" charset="-120"/>
                <a:cs typeface="Times New Roman" panose="02020603050405020304" pitchFamily="18" charset="0"/>
              </a:rPr>
              <a:t>Beta </a:t>
            </a:r>
            <a:r>
              <a:rPr lang="zh-TW" altLang="en-US" sz="2000" dirty="0">
                <a:latin typeface="+mj-lt"/>
                <a:ea typeface="標楷體" panose="03000509000000000000" pitchFamily="65" charset="-120"/>
                <a:cs typeface="Times New Roman" panose="02020603050405020304" pitchFamily="18" charset="0"/>
              </a:rPr>
              <a:t>係數等於過濾器上游給定最小尺寸的顆粒數量與下游發現的相同尺寸和更大尺寸的顆粒數量之比。 簡單地說，</a:t>
            </a:r>
            <a:r>
              <a:rPr lang="en-US" altLang="zh-TW" sz="2000" dirty="0">
                <a:latin typeface="+mj-lt"/>
                <a:ea typeface="標楷體" panose="03000509000000000000" pitchFamily="65" charset="-120"/>
                <a:cs typeface="Times New Roman" panose="02020603050405020304" pitchFamily="18" charset="0"/>
              </a:rPr>
              <a:t>Beta</a:t>
            </a:r>
            <a:r>
              <a:rPr lang="zh-TW" altLang="en-US" sz="2000" dirty="0">
                <a:latin typeface="+mj-lt"/>
                <a:ea typeface="標楷體" panose="03000509000000000000" pitchFamily="65" charset="-120"/>
                <a:cs typeface="Times New Roman" panose="02020603050405020304" pitchFamily="18" charset="0"/>
              </a:rPr>
              <a:t>比率越高，過濾器的捕獲效率越高。</a:t>
            </a:r>
            <a:endParaRPr lang="en-US" sz="2000" dirty="0">
              <a:latin typeface="+mj-lt"/>
              <a:ea typeface="標楷體" panose="03000509000000000000" pitchFamily="65" charset="-120"/>
              <a:cs typeface="Times New Roman" panose="02020603050405020304" pitchFamily="18" charset="0"/>
            </a:endParaRPr>
          </a:p>
        </p:txBody>
      </p:sp>
      <p:grpSp>
        <p:nvGrpSpPr>
          <p:cNvPr id="12" name="Group 5">
            <a:extLst>
              <a:ext uri="{FF2B5EF4-FFF2-40B4-BE49-F238E27FC236}">
                <a16:creationId xmlns:a16="http://schemas.microsoft.com/office/drawing/2014/main" id="{F0B43006-34CE-48DF-AD77-BFBFD7853BC2}"/>
              </a:ext>
            </a:extLst>
          </p:cNvPr>
          <p:cNvGrpSpPr>
            <a:grpSpLocks/>
          </p:cNvGrpSpPr>
          <p:nvPr/>
        </p:nvGrpSpPr>
        <p:grpSpPr bwMode="auto">
          <a:xfrm>
            <a:off x="2871787" y="3438917"/>
            <a:ext cx="647700" cy="636587"/>
            <a:chOff x="1066" y="1933"/>
            <a:chExt cx="408" cy="401"/>
          </a:xfrm>
        </p:grpSpPr>
        <p:sp>
          <p:nvSpPr>
            <p:cNvPr id="13" name="AutoShape 6">
              <a:extLst>
                <a:ext uri="{FF2B5EF4-FFF2-40B4-BE49-F238E27FC236}">
                  <a16:creationId xmlns:a16="http://schemas.microsoft.com/office/drawing/2014/main" id="{43DD866B-8D23-4C27-9811-532EE6E7E967}"/>
                </a:ext>
              </a:extLst>
            </p:cNvPr>
            <p:cNvSpPr>
              <a:spLocks noChangeArrowheads="1"/>
            </p:cNvSpPr>
            <p:nvPr/>
          </p:nvSpPr>
          <p:spPr bwMode="auto">
            <a:xfrm>
              <a:off x="1090" y="2061"/>
              <a:ext cx="273" cy="273"/>
            </a:xfrm>
            <a:prstGeom prst="triangle">
              <a:avLst>
                <a:gd name="adj" fmla="val 50000"/>
              </a:avLst>
            </a:prstGeom>
            <a:gradFill rotWithShape="1">
              <a:gsLst>
                <a:gs pos="0">
                  <a:srgbClr val="CC0099">
                    <a:gamma/>
                    <a:shade val="54510"/>
                    <a:invGamma/>
                  </a:srgbClr>
                </a:gs>
                <a:gs pos="50000">
                  <a:srgbClr val="CC0099"/>
                </a:gs>
                <a:gs pos="100000">
                  <a:srgbClr val="CC0099">
                    <a:gamma/>
                    <a:shade val="54510"/>
                    <a:invGamma/>
                  </a:srgbClr>
                </a:gs>
              </a:gsLst>
              <a:lin ang="2700000" scaled="1"/>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7">
              <a:extLst>
                <a:ext uri="{FF2B5EF4-FFF2-40B4-BE49-F238E27FC236}">
                  <a16:creationId xmlns:a16="http://schemas.microsoft.com/office/drawing/2014/main" id="{96B8DEA7-E405-41F3-B1E1-0C2BCFCD630C}"/>
                </a:ext>
              </a:extLst>
            </p:cNvPr>
            <p:cNvSpPr>
              <a:spLocks noChangeArrowheads="1"/>
            </p:cNvSpPr>
            <p:nvPr/>
          </p:nvSpPr>
          <p:spPr bwMode="auto">
            <a:xfrm>
              <a:off x="1247" y="1933"/>
              <a:ext cx="227" cy="136"/>
            </a:xfrm>
            <a:prstGeom prst="rect">
              <a:avLst/>
            </a:prstGeom>
            <a:gradFill rotWithShape="1">
              <a:gsLst>
                <a:gs pos="0">
                  <a:srgbClr val="CC0099">
                    <a:gamma/>
                    <a:shade val="54510"/>
                    <a:invGamma/>
                  </a:srgbClr>
                </a:gs>
                <a:gs pos="50000">
                  <a:srgbClr val="CC0099"/>
                </a:gs>
                <a:gs pos="100000">
                  <a:srgbClr val="CC0099">
                    <a:gamma/>
                    <a:shade val="54510"/>
                    <a:invGamma/>
                  </a:srgbClr>
                </a:gs>
              </a:gsLst>
              <a:lin ang="2700000" scaled="1"/>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8">
              <a:extLst>
                <a:ext uri="{FF2B5EF4-FFF2-40B4-BE49-F238E27FC236}">
                  <a16:creationId xmlns:a16="http://schemas.microsoft.com/office/drawing/2014/main" id="{1797E34F-B006-422E-81C6-A5FC35E6AC64}"/>
                </a:ext>
              </a:extLst>
            </p:cNvPr>
            <p:cNvSpPr>
              <a:spLocks noChangeArrowheads="1"/>
            </p:cNvSpPr>
            <p:nvPr/>
          </p:nvSpPr>
          <p:spPr bwMode="auto">
            <a:xfrm>
              <a:off x="1066" y="1933"/>
              <a:ext cx="317" cy="318"/>
            </a:xfrm>
            <a:prstGeom prst="ellipse">
              <a:avLst/>
            </a:prstGeom>
            <a:gradFill rotWithShape="1">
              <a:gsLst>
                <a:gs pos="0">
                  <a:srgbClr val="CC0099">
                    <a:gamma/>
                    <a:shade val="54510"/>
                    <a:invGamma/>
                  </a:srgbClr>
                </a:gs>
                <a:gs pos="50000">
                  <a:srgbClr val="CC0099"/>
                </a:gs>
                <a:gs pos="100000">
                  <a:srgbClr val="CC0099">
                    <a:gamma/>
                    <a:shade val="54510"/>
                    <a:invGamma/>
                  </a:srgbClr>
                </a:gs>
              </a:gsLst>
              <a:lin ang="2700000" scaled="1"/>
            </a:gradFill>
            <a:ln w="9525">
              <a:solidFill>
                <a:srgbClr val="CC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9">
            <a:extLst>
              <a:ext uri="{FF2B5EF4-FFF2-40B4-BE49-F238E27FC236}">
                <a16:creationId xmlns:a16="http://schemas.microsoft.com/office/drawing/2014/main" id="{80DB1543-5B03-49E3-B842-A009A3C875B7}"/>
              </a:ext>
            </a:extLst>
          </p:cNvPr>
          <p:cNvGrpSpPr>
            <a:grpSpLocks/>
          </p:cNvGrpSpPr>
          <p:nvPr/>
        </p:nvGrpSpPr>
        <p:grpSpPr bwMode="auto">
          <a:xfrm>
            <a:off x="4802187" y="3354779"/>
            <a:ext cx="649288" cy="1452563"/>
            <a:chOff x="2434" y="1563"/>
            <a:chExt cx="409" cy="915"/>
          </a:xfrm>
        </p:grpSpPr>
        <p:sp>
          <p:nvSpPr>
            <p:cNvPr id="17" name="Rectangle 10">
              <a:extLst>
                <a:ext uri="{FF2B5EF4-FFF2-40B4-BE49-F238E27FC236}">
                  <a16:creationId xmlns:a16="http://schemas.microsoft.com/office/drawing/2014/main" id="{9B106D85-21E7-48BE-9F82-FCE2E53991EE}"/>
                </a:ext>
              </a:extLst>
            </p:cNvPr>
            <p:cNvSpPr>
              <a:spLocks noChangeArrowheads="1"/>
            </p:cNvSpPr>
            <p:nvPr/>
          </p:nvSpPr>
          <p:spPr bwMode="auto">
            <a:xfrm>
              <a:off x="2616" y="2432"/>
              <a:ext cx="75" cy="46"/>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1">
              <a:extLst>
                <a:ext uri="{FF2B5EF4-FFF2-40B4-BE49-F238E27FC236}">
                  <a16:creationId xmlns:a16="http://schemas.microsoft.com/office/drawing/2014/main" id="{695AA626-C553-477A-9A46-4B78B9609204}"/>
                </a:ext>
              </a:extLst>
            </p:cNvPr>
            <p:cNvSpPr>
              <a:spLocks noChangeArrowheads="1"/>
            </p:cNvSpPr>
            <p:nvPr/>
          </p:nvSpPr>
          <p:spPr bwMode="auto">
            <a:xfrm>
              <a:off x="2450" y="1563"/>
              <a:ext cx="366" cy="98"/>
            </a:xfrm>
            <a:prstGeom prst="ellipse">
              <a:avLst/>
            </a:prstGeom>
            <a:gradFill rotWithShape="1">
              <a:gsLst>
                <a:gs pos="0">
                  <a:srgbClr val="969696">
                    <a:gamma/>
                    <a:shade val="63529"/>
                    <a:invGamma/>
                  </a:srgbClr>
                </a:gs>
                <a:gs pos="50000">
                  <a:srgbClr val="969696"/>
                </a:gs>
                <a:gs pos="100000">
                  <a:srgbClr val="969696">
                    <a:gamma/>
                    <a:shade val="63529"/>
                    <a:invGamma/>
                  </a:srgbClr>
                </a:gs>
              </a:gsLst>
              <a:lin ang="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2">
              <a:extLst>
                <a:ext uri="{FF2B5EF4-FFF2-40B4-BE49-F238E27FC236}">
                  <a16:creationId xmlns:a16="http://schemas.microsoft.com/office/drawing/2014/main" id="{CE6E5664-8F63-4326-B46B-12AA4A93A73B}"/>
                </a:ext>
              </a:extLst>
            </p:cNvPr>
            <p:cNvSpPr>
              <a:spLocks noChangeArrowheads="1"/>
            </p:cNvSpPr>
            <p:nvPr/>
          </p:nvSpPr>
          <p:spPr bwMode="auto">
            <a:xfrm>
              <a:off x="2434" y="1752"/>
              <a:ext cx="409" cy="45"/>
            </a:xfrm>
            <a:prstGeom prst="rect">
              <a:avLst/>
            </a:prstGeom>
            <a:gradFill rotWithShape="1">
              <a:gsLst>
                <a:gs pos="0">
                  <a:srgbClr val="969696">
                    <a:gamma/>
                    <a:shade val="63529"/>
                    <a:invGamma/>
                  </a:srgbClr>
                </a:gs>
                <a:gs pos="50000">
                  <a:srgbClr val="969696"/>
                </a:gs>
                <a:gs pos="100000">
                  <a:srgbClr val="969696">
                    <a:gamma/>
                    <a:shade val="63529"/>
                    <a:invGamma/>
                  </a:srgbClr>
                </a:gs>
              </a:gsLst>
              <a:lin ang="0" scaled="1"/>
            </a:gradFill>
            <a:ln>
              <a:noFill/>
            </a:ln>
            <a:effectLst/>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3">
              <a:extLst>
                <a:ext uri="{FF2B5EF4-FFF2-40B4-BE49-F238E27FC236}">
                  <a16:creationId xmlns:a16="http://schemas.microsoft.com/office/drawing/2014/main" id="{E57D7585-2392-4871-83E8-837F94705EC0}"/>
                </a:ext>
              </a:extLst>
            </p:cNvPr>
            <p:cNvSpPr>
              <a:spLocks noChangeArrowheads="1"/>
            </p:cNvSpPr>
            <p:nvPr/>
          </p:nvSpPr>
          <p:spPr bwMode="auto">
            <a:xfrm>
              <a:off x="2472" y="2251"/>
              <a:ext cx="332" cy="182"/>
            </a:xfrm>
            <a:prstGeom prst="ellipse">
              <a:avLst/>
            </a:prstGeom>
            <a:gradFill rotWithShape="1">
              <a:gsLst>
                <a:gs pos="0">
                  <a:srgbClr val="969696">
                    <a:gamma/>
                    <a:shade val="63529"/>
                    <a:invGamma/>
                  </a:srgbClr>
                </a:gs>
                <a:gs pos="50000">
                  <a:srgbClr val="969696"/>
                </a:gs>
                <a:gs pos="100000">
                  <a:srgbClr val="969696">
                    <a:gamma/>
                    <a:shade val="63529"/>
                    <a:invGamma/>
                  </a:srgbClr>
                </a:gs>
              </a:gsLst>
              <a:lin ang="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14">
              <a:extLst>
                <a:ext uri="{FF2B5EF4-FFF2-40B4-BE49-F238E27FC236}">
                  <a16:creationId xmlns:a16="http://schemas.microsoft.com/office/drawing/2014/main" id="{17E71C69-1C64-47E1-8B77-6036B883B0D1}"/>
                </a:ext>
              </a:extLst>
            </p:cNvPr>
            <p:cNvSpPr>
              <a:spLocks noChangeArrowheads="1"/>
            </p:cNvSpPr>
            <p:nvPr/>
          </p:nvSpPr>
          <p:spPr bwMode="auto">
            <a:xfrm>
              <a:off x="2472" y="1797"/>
              <a:ext cx="328" cy="531"/>
            </a:xfrm>
            <a:prstGeom prst="rect">
              <a:avLst/>
            </a:prstGeom>
            <a:gradFill rotWithShape="1">
              <a:gsLst>
                <a:gs pos="0">
                  <a:srgbClr val="969696">
                    <a:gamma/>
                    <a:shade val="63529"/>
                    <a:invGamma/>
                  </a:srgbClr>
                </a:gs>
                <a:gs pos="50000">
                  <a:srgbClr val="969696"/>
                </a:gs>
                <a:gs pos="100000">
                  <a:srgbClr val="969696">
                    <a:gamma/>
                    <a:shade val="63529"/>
                    <a:invGamma/>
                  </a:srgbClr>
                </a:gs>
              </a:gsLst>
              <a:lin ang="0" scaled="1"/>
            </a:gradFill>
            <a:ln>
              <a:noFill/>
            </a:ln>
            <a:effectLst/>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15">
              <a:extLst>
                <a:ext uri="{FF2B5EF4-FFF2-40B4-BE49-F238E27FC236}">
                  <a16:creationId xmlns:a16="http://schemas.microsoft.com/office/drawing/2014/main" id="{E60FB5CC-F88D-4634-97E0-7CA65D2D5A53}"/>
                </a:ext>
              </a:extLst>
            </p:cNvPr>
            <p:cNvSpPr>
              <a:spLocks noChangeArrowheads="1"/>
            </p:cNvSpPr>
            <p:nvPr/>
          </p:nvSpPr>
          <p:spPr bwMode="auto">
            <a:xfrm>
              <a:off x="2450" y="1608"/>
              <a:ext cx="366" cy="144"/>
            </a:xfrm>
            <a:prstGeom prst="rect">
              <a:avLst/>
            </a:prstGeom>
            <a:gradFill rotWithShape="1">
              <a:gsLst>
                <a:gs pos="0">
                  <a:srgbClr val="969696">
                    <a:gamma/>
                    <a:shade val="63529"/>
                    <a:invGamma/>
                  </a:srgbClr>
                </a:gs>
                <a:gs pos="50000">
                  <a:srgbClr val="969696"/>
                </a:gs>
                <a:gs pos="100000">
                  <a:srgbClr val="969696">
                    <a:gamma/>
                    <a:shade val="63529"/>
                    <a:invGamma/>
                  </a:srgbClr>
                </a:gs>
              </a:gsLst>
              <a:lin ang="0" scaled="1"/>
            </a:gradFill>
            <a:ln>
              <a:noFill/>
            </a:ln>
            <a:effectLst/>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 name="AutoShape 16">
            <a:extLst>
              <a:ext uri="{FF2B5EF4-FFF2-40B4-BE49-F238E27FC236}">
                <a16:creationId xmlns:a16="http://schemas.microsoft.com/office/drawing/2014/main" id="{519EEED7-8255-4297-901B-71995677BB5E}"/>
              </a:ext>
            </a:extLst>
          </p:cNvPr>
          <p:cNvSpPr>
            <a:spLocks noChangeArrowheads="1"/>
          </p:cNvSpPr>
          <p:nvPr/>
        </p:nvSpPr>
        <p:spPr bwMode="auto">
          <a:xfrm>
            <a:off x="1358900" y="3629417"/>
            <a:ext cx="1512887" cy="142875"/>
          </a:xfrm>
          <a:prstGeom prst="rightArrow">
            <a:avLst>
              <a:gd name="adj1" fmla="val 50000"/>
              <a:gd name="adj2" fmla="val 264722"/>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utoShape 17">
            <a:extLst>
              <a:ext uri="{FF2B5EF4-FFF2-40B4-BE49-F238E27FC236}">
                <a16:creationId xmlns:a16="http://schemas.microsoft.com/office/drawing/2014/main" id="{39F49277-E2F3-4CB8-80CD-4DD44374EE51}"/>
              </a:ext>
            </a:extLst>
          </p:cNvPr>
          <p:cNvSpPr>
            <a:spLocks noChangeArrowheads="1"/>
          </p:cNvSpPr>
          <p:nvPr/>
        </p:nvSpPr>
        <p:spPr bwMode="auto">
          <a:xfrm>
            <a:off x="3532187" y="3438917"/>
            <a:ext cx="1282700" cy="160337"/>
          </a:xfrm>
          <a:prstGeom prst="rightArrow">
            <a:avLst>
              <a:gd name="adj1" fmla="val 50000"/>
              <a:gd name="adj2" fmla="val 200001"/>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utoShape 18">
            <a:extLst>
              <a:ext uri="{FF2B5EF4-FFF2-40B4-BE49-F238E27FC236}">
                <a16:creationId xmlns:a16="http://schemas.microsoft.com/office/drawing/2014/main" id="{BA48A29E-7717-466B-9950-08D60125064A}"/>
              </a:ext>
            </a:extLst>
          </p:cNvPr>
          <p:cNvSpPr>
            <a:spLocks noChangeArrowheads="1"/>
          </p:cNvSpPr>
          <p:nvPr/>
        </p:nvSpPr>
        <p:spPr bwMode="auto">
          <a:xfrm>
            <a:off x="5426075" y="3413517"/>
            <a:ext cx="1512887" cy="215900"/>
          </a:xfrm>
          <a:prstGeom prst="rightArrow">
            <a:avLst>
              <a:gd name="adj1" fmla="val 50000"/>
              <a:gd name="adj2" fmla="val 175184"/>
            </a:avLst>
          </a:prstGeom>
          <a:solidFill>
            <a:schemeClr val="hlink"/>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19">
            <a:extLst>
              <a:ext uri="{FF2B5EF4-FFF2-40B4-BE49-F238E27FC236}">
                <a16:creationId xmlns:a16="http://schemas.microsoft.com/office/drawing/2014/main" id="{000424F9-4C0B-4973-81F3-64287283CF45}"/>
              </a:ext>
            </a:extLst>
          </p:cNvPr>
          <p:cNvSpPr txBox="1">
            <a:spLocks noChangeArrowheads="1"/>
          </p:cNvSpPr>
          <p:nvPr/>
        </p:nvSpPr>
        <p:spPr bwMode="auto">
          <a:xfrm>
            <a:off x="3102768" y="3809767"/>
            <a:ext cx="15843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TW" sz="2000" b="1" dirty="0">
                <a:solidFill>
                  <a:schemeClr val="hlink"/>
                </a:solidFill>
                <a:latin typeface="+mj-lt"/>
                <a:ea typeface="標楷體" panose="03000509000000000000" pitchFamily="65" charset="-120"/>
              </a:rPr>
              <a:t>Particle upstream</a:t>
            </a:r>
            <a:endParaRPr lang="zh-TW" altLang="en-US" sz="2000" b="1" dirty="0">
              <a:solidFill>
                <a:schemeClr val="hlink"/>
              </a:solidFill>
              <a:latin typeface="+mj-lt"/>
              <a:ea typeface="標楷體" panose="03000509000000000000" pitchFamily="65" charset="-120"/>
            </a:endParaRPr>
          </a:p>
          <a:p>
            <a:pPr algn="ctr"/>
            <a:r>
              <a:rPr lang="en-US" altLang="zh-TW" sz="2000" b="1" dirty="0">
                <a:latin typeface="+mj-lt"/>
                <a:ea typeface="標楷體" panose="03000509000000000000" pitchFamily="65" charset="-120"/>
              </a:rPr>
              <a:t>1000</a:t>
            </a:r>
          </a:p>
        </p:txBody>
      </p:sp>
      <p:sp>
        <p:nvSpPr>
          <p:cNvPr id="27" name="Text Box 20">
            <a:extLst>
              <a:ext uri="{FF2B5EF4-FFF2-40B4-BE49-F238E27FC236}">
                <a16:creationId xmlns:a16="http://schemas.microsoft.com/office/drawing/2014/main" id="{A67DE634-A71F-499D-98B8-CFC0CA661BC1}"/>
              </a:ext>
            </a:extLst>
          </p:cNvPr>
          <p:cNvSpPr txBox="1">
            <a:spLocks noChangeArrowheads="1"/>
          </p:cNvSpPr>
          <p:nvPr/>
        </p:nvSpPr>
        <p:spPr bwMode="auto">
          <a:xfrm>
            <a:off x="5449887" y="3810987"/>
            <a:ext cx="17367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TW" sz="2000" b="1" dirty="0">
                <a:solidFill>
                  <a:schemeClr val="hlink"/>
                </a:solidFill>
                <a:latin typeface="+mj-lt"/>
                <a:ea typeface="標楷體" panose="03000509000000000000" pitchFamily="65" charset="-120"/>
              </a:rPr>
              <a:t>Particle after filter</a:t>
            </a:r>
            <a:endParaRPr lang="zh-TW" altLang="en-US" sz="2000" b="1" dirty="0">
              <a:solidFill>
                <a:schemeClr val="hlink"/>
              </a:solidFill>
              <a:latin typeface="+mj-lt"/>
              <a:ea typeface="標楷體" panose="03000509000000000000" pitchFamily="65" charset="-120"/>
            </a:endParaRPr>
          </a:p>
          <a:p>
            <a:pPr algn="ctr"/>
            <a:r>
              <a:rPr lang="en-US" altLang="zh-TW" sz="2000" b="1" dirty="0">
                <a:latin typeface="+mj-lt"/>
                <a:ea typeface="標楷體" panose="03000509000000000000" pitchFamily="65" charset="-120"/>
              </a:rPr>
              <a:t>10</a:t>
            </a:r>
          </a:p>
        </p:txBody>
      </p:sp>
      <p:sp>
        <p:nvSpPr>
          <p:cNvPr id="28" name="Text Box 21">
            <a:extLst>
              <a:ext uri="{FF2B5EF4-FFF2-40B4-BE49-F238E27FC236}">
                <a16:creationId xmlns:a16="http://schemas.microsoft.com/office/drawing/2014/main" id="{739446D7-2CAC-43C5-8E9A-3D52B1DBF5F7}"/>
              </a:ext>
            </a:extLst>
          </p:cNvPr>
          <p:cNvSpPr txBox="1">
            <a:spLocks noChangeArrowheads="1"/>
          </p:cNvSpPr>
          <p:nvPr/>
        </p:nvSpPr>
        <p:spPr bwMode="auto">
          <a:xfrm>
            <a:off x="7480300" y="3783945"/>
            <a:ext cx="14398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TW" sz="2000" b="1" dirty="0">
                <a:solidFill>
                  <a:schemeClr val="hlink"/>
                </a:solidFill>
                <a:latin typeface="+mj-lt"/>
                <a:ea typeface="標楷體" panose="03000509000000000000" pitchFamily="65" charset="-120"/>
              </a:rPr>
              <a:t>Beta Ratio</a:t>
            </a:r>
          </a:p>
          <a:p>
            <a:pPr algn="ctr"/>
            <a:endParaRPr lang="en-US" altLang="zh-TW" sz="2000" b="1" dirty="0">
              <a:solidFill>
                <a:schemeClr val="hlink"/>
              </a:solidFill>
              <a:latin typeface="+mj-lt"/>
              <a:ea typeface="標楷體" panose="03000509000000000000" pitchFamily="65" charset="-120"/>
            </a:endParaRPr>
          </a:p>
          <a:p>
            <a:pPr algn="ctr"/>
            <a:r>
              <a:rPr lang="en-US" altLang="zh-TW" sz="2000" b="1" dirty="0">
                <a:latin typeface="+mj-lt"/>
                <a:ea typeface="標楷體" panose="03000509000000000000" pitchFamily="65" charset="-120"/>
              </a:rPr>
              <a:t>100</a:t>
            </a:r>
          </a:p>
        </p:txBody>
      </p:sp>
      <p:sp>
        <p:nvSpPr>
          <p:cNvPr id="29" name="Text Box 22">
            <a:extLst>
              <a:ext uri="{FF2B5EF4-FFF2-40B4-BE49-F238E27FC236}">
                <a16:creationId xmlns:a16="http://schemas.microsoft.com/office/drawing/2014/main" id="{9AA0E730-6FD1-465D-9BE1-AEC3C764AEF5}"/>
              </a:ext>
            </a:extLst>
          </p:cNvPr>
          <p:cNvSpPr txBox="1">
            <a:spLocks noChangeArrowheads="1"/>
          </p:cNvSpPr>
          <p:nvPr/>
        </p:nvSpPr>
        <p:spPr bwMode="auto">
          <a:xfrm>
            <a:off x="1553368" y="5406689"/>
            <a:ext cx="2713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2000" b="1" dirty="0">
                <a:ea typeface="標楷體" panose="03000509000000000000" pitchFamily="65" charset="-120"/>
              </a:rPr>
              <a:t>濾效</a:t>
            </a:r>
            <a:r>
              <a:rPr lang="en-US" altLang="zh-TW" sz="2000" b="1" dirty="0">
                <a:ea typeface="標楷體" panose="03000509000000000000" pitchFamily="65" charset="-120"/>
              </a:rPr>
              <a:t>, %</a:t>
            </a:r>
            <a:r>
              <a:rPr lang="en-US" altLang="zh-TW" sz="2000" b="1" dirty="0"/>
              <a:t> =</a:t>
            </a:r>
          </a:p>
        </p:txBody>
      </p:sp>
      <p:sp>
        <p:nvSpPr>
          <p:cNvPr id="30" name="Line 23">
            <a:extLst>
              <a:ext uri="{FF2B5EF4-FFF2-40B4-BE49-F238E27FC236}">
                <a16:creationId xmlns:a16="http://schemas.microsoft.com/office/drawing/2014/main" id="{3167D76A-A52E-4101-B4E8-75482FAF1C7B}"/>
              </a:ext>
            </a:extLst>
          </p:cNvPr>
          <p:cNvSpPr>
            <a:spLocks noChangeShapeType="1"/>
          </p:cNvSpPr>
          <p:nvPr/>
        </p:nvSpPr>
        <p:spPr bwMode="auto">
          <a:xfrm>
            <a:off x="3254375" y="5585465"/>
            <a:ext cx="644763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31" name="Text Box 24">
            <a:extLst>
              <a:ext uri="{FF2B5EF4-FFF2-40B4-BE49-F238E27FC236}">
                <a16:creationId xmlns:a16="http://schemas.microsoft.com/office/drawing/2014/main" id="{54A86CE6-AF04-418D-A14F-F5FBE4630FEA}"/>
              </a:ext>
            </a:extLst>
          </p:cNvPr>
          <p:cNvSpPr txBox="1">
            <a:spLocks noChangeArrowheads="1"/>
          </p:cNvSpPr>
          <p:nvPr/>
        </p:nvSpPr>
        <p:spPr bwMode="auto">
          <a:xfrm>
            <a:off x="2871787" y="5056164"/>
            <a:ext cx="77205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sz="2000" b="1" dirty="0">
                <a:ea typeface="標楷體" panose="03000509000000000000" pitchFamily="65" charset="-120"/>
              </a:rPr>
              <a:t>過濾前的顆粒數</a:t>
            </a:r>
            <a:r>
              <a:rPr lang="en-US" altLang="zh-TW" sz="2000" b="1" dirty="0">
                <a:ea typeface="標楷體" panose="03000509000000000000" pitchFamily="65" charset="-120"/>
              </a:rPr>
              <a:t>–</a:t>
            </a:r>
            <a:r>
              <a:rPr lang="zh-TW" altLang="en-US" sz="2000" b="1" dirty="0">
                <a:ea typeface="標楷體" panose="03000509000000000000" pitchFamily="65" charset="-120"/>
              </a:rPr>
              <a:t>過濾後的顆粒數</a:t>
            </a:r>
          </a:p>
        </p:txBody>
      </p:sp>
      <p:sp>
        <p:nvSpPr>
          <p:cNvPr id="32" name="Text Box 25">
            <a:extLst>
              <a:ext uri="{FF2B5EF4-FFF2-40B4-BE49-F238E27FC236}">
                <a16:creationId xmlns:a16="http://schemas.microsoft.com/office/drawing/2014/main" id="{A1E39D1E-9117-4AE8-882A-841600A2B0EE}"/>
              </a:ext>
            </a:extLst>
          </p:cNvPr>
          <p:cNvSpPr txBox="1">
            <a:spLocks noChangeArrowheads="1"/>
          </p:cNvSpPr>
          <p:nvPr/>
        </p:nvSpPr>
        <p:spPr bwMode="auto">
          <a:xfrm>
            <a:off x="4475955" y="5673155"/>
            <a:ext cx="40044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sz="2000" b="1" dirty="0">
                <a:ea typeface="標楷體" panose="03000509000000000000" pitchFamily="65" charset="-120"/>
              </a:rPr>
              <a:t>過濾前的顆粒數</a:t>
            </a:r>
          </a:p>
        </p:txBody>
      </p:sp>
      <p:sp>
        <p:nvSpPr>
          <p:cNvPr id="33" name="Rectangle 32">
            <a:extLst>
              <a:ext uri="{FF2B5EF4-FFF2-40B4-BE49-F238E27FC236}">
                <a16:creationId xmlns:a16="http://schemas.microsoft.com/office/drawing/2014/main" id="{FFBCFD3E-1D23-4AB9-8616-70D992D11FC4}"/>
              </a:ext>
            </a:extLst>
          </p:cNvPr>
          <p:cNvSpPr/>
          <p:nvPr/>
        </p:nvSpPr>
        <p:spPr>
          <a:xfrm>
            <a:off x="698500" y="6164925"/>
            <a:ext cx="9656448" cy="831894"/>
          </a:xfrm>
          <a:prstGeom prst="rect">
            <a:avLst/>
          </a:prstGeom>
        </p:spPr>
        <p:txBody>
          <a:bodyPr wrap="square">
            <a:spAutoFit/>
          </a:bodyPr>
          <a:lstStyle/>
          <a:p>
            <a:pPr>
              <a:lnSpc>
                <a:spcPts val="3000"/>
              </a:lnSpc>
            </a:pPr>
            <a:r>
              <a:rPr lang="en-US" altLang="zh-TW" sz="2000" dirty="0">
                <a:latin typeface="+mj-lt"/>
                <a:ea typeface="標楷體" panose="03000509000000000000" pitchFamily="65" charset="-120"/>
                <a:cs typeface="Times New Roman" panose="02020603050405020304" pitchFamily="18" charset="0"/>
              </a:rPr>
              <a:t>Beta </a:t>
            </a:r>
            <a:r>
              <a:rPr lang="zh-TW" altLang="en-US" sz="2000" dirty="0">
                <a:latin typeface="+mj-lt"/>
                <a:ea typeface="標楷體" panose="03000509000000000000" pitchFamily="65" charset="-120"/>
                <a:cs typeface="Times New Roman" panose="02020603050405020304" pitchFamily="18" charset="0"/>
              </a:rPr>
              <a:t>比率是過濾器控制過濾顆粒效率的標記。 因此，具有較高 </a:t>
            </a:r>
            <a:r>
              <a:rPr lang="en-US" altLang="zh-TW" sz="2000" dirty="0">
                <a:latin typeface="+mj-lt"/>
                <a:ea typeface="標楷體" panose="03000509000000000000" pitchFamily="65" charset="-120"/>
                <a:cs typeface="Times New Roman" panose="02020603050405020304" pitchFamily="18" charset="0"/>
              </a:rPr>
              <a:t>Beta </a:t>
            </a:r>
            <a:r>
              <a:rPr lang="zh-TW" altLang="en-US" sz="2000" dirty="0">
                <a:latin typeface="+mj-lt"/>
                <a:ea typeface="標楷體" panose="03000509000000000000" pitchFamily="65" charset="-120"/>
                <a:cs typeface="Times New Roman" panose="02020603050405020304" pitchFamily="18" charset="0"/>
              </a:rPr>
              <a:t>係數的過濾器可容納更多顆粒並具有更高的過濾效率。</a:t>
            </a:r>
            <a:endParaRPr lang="en-US" sz="2000" dirty="0">
              <a:latin typeface="+mj-lt"/>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1814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39198"/>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dirty="0"/>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dirty="0"/>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dirty="0"/>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dirty="0"/>
            </a:p>
          </p:txBody>
        </p:sp>
      </p:grpSp>
      <p:sp>
        <p:nvSpPr>
          <p:cNvPr id="7" name="object 7"/>
          <p:cNvSpPr txBox="1">
            <a:spLocks noGrp="1"/>
          </p:cNvSpPr>
          <p:nvPr>
            <p:ph type="title"/>
          </p:nvPr>
        </p:nvSpPr>
        <p:spPr>
          <a:xfrm>
            <a:off x="123445" y="478397"/>
            <a:ext cx="3324224"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Background Information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7</a:t>
            </a:fld>
            <a:endParaRPr dirty="0"/>
          </a:p>
        </p:txBody>
      </p:sp>
      <p:sp>
        <p:nvSpPr>
          <p:cNvPr id="9" name="Rectangle 8">
            <a:extLst>
              <a:ext uri="{FF2B5EF4-FFF2-40B4-BE49-F238E27FC236}">
                <a16:creationId xmlns:a16="http://schemas.microsoft.com/office/drawing/2014/main" id="{4C4080EE-5F78-49D4-AE0E-FF05D3AE10BE}"/>
              </a:ext>
            </a:extLst>
          </p:cNvPr>
          <p:cNvSpPr/>
          <p:nvPr/>
        </p:nvSpPr>
        <p:spPr>
          <a:xfrm>
            <a:off x="246693" y="1323824"/>
            <a:ext cx="10200013" cy="2553007"/>
          </a:xfrm>
          <a:prstGeom prst="rect">
            <a:avLst/>
          </a:prstGeom>
        </p:spPr>
        <p:txBody>
          <a:bodyPr wrap="square">
            <a:spAutoFit/>
          </a:bodyPr>
          <a:lstStyle/>
          <a:p>
            <a:pPr marL="57150">
              <a:lnSpc>
                <a:spcPct val="150000"/>
              </a:lnSpc>
              <a:spcAft>
                <a:spcPts val="600"/>
              </a:spcAft>
            </a:pPr>
            <a:r>
              <a:rPr lang="zh-TW" altLang="en-US" sz="2200" b="1" dirty="0">
                <a:latin typeface="+mj-lt"/>
                <a:ea typeface="標楷體" panose="03000509000000000000" pitchFamily="65" charset="-120"/>
              </a:rPr>
              <a:t>絕對濾效跟公稱濾效</a:t>
            </a:r>
            <a:r>
              <a:rPr lang="en-US" altLang="zh-TW" sz="2200" b="1" dirty="0">
                <a:latin typeface="+mj-lt"/>
                <a:ea typeface="標楷體" panose="03000509000000000000" pitchFamily="65" charset="-120"/>
              </a:rPr>
              <a:t>:</a:t>
            </a:r>
            <a:r>
              <a:rPr lang="zh-TW" altLang="en-US" sz="2200" b="1" dirty="0">
                <a:latin typeface="+mj-lt"/>
                <a:ea typeface="標楷體" panose="03000509000000000000" pitchFamily="65" charset="-120"/>
              </a:rPr>
              <a:t> </a:t>
            </a:r>
            <a:endParaRPr lang="en-US" sz="2200" b="1" dirty="0">
              <a:latin typeface="+mj-lt"/>
              <a:ea typeface="標楷體" panose="03000509000000000000" pitchFamily="65" charset="-120"/>
            </a:endParaRPr>
          </a:p>
          <a:p>
            <a:pPr marL="342900" indent="-285750">
              <a:lnSpc>
                <a:spcPct val="150000"/>
              </a:lnSpc>
              <a:spcAft>
                <a:spcPts val="600"/>
              </a:spcAft>
              <a:buFont typeface="Arial" panose="020B0604020202020204" pitchFamily="34" charset="0"/>
              <a:buChar char="•"/>
            </a:pPr>
            <a:r>
              <a:rPr lang="zh-TW" altLang="en-US" sz="2000" b="1" dirty="0">
                <a:latin typeface="+mj-lt"/>
                <a:ea typeface="標楷體" panose="03000509000000000000" pitchFamily="65" charset="-120"/>
              </a:rPr>
              <a:t>一般在過濾行業</a:t>
            </a:r>
            <a:r>
              <a:rPr lang="en-US" altLang="zh-TW" sz="2000" b="1" dirty="0">
                <a:latin typeface="+mj-lt"/>
                <a:ea typeface="標楷體" panose="03000509000000000000" pitchFamily="65" charset="-120"/>
              </a:rPr>
              <a:t>; </a:t>
            </a:r>
            <a:r>
              <a:rPr lang="zh-TW" altLang="en-US" sz="2000" b="1" dirty="0">
                <a:latin typeface="+mj-lt"/>
                <a:ea typeface="標楷體" panose="03000509000000000000" pitchFamily="65" charset="-120"/>
              </a:rPr>
              <a:t>公稱濾效</a:t>
            </a:r>
            <a:r>
              <a:rPr lang="zh-TW" altLang="en-US" sz="2000" dirty="0">
                <a:latin typeface="+mj-lt"/>
                <a:ea typeface="標楷體" panose="03000509000000000000" pitchFamily="65" charset="-120"/>
              </a:rPr>
              <a:t>是指過濾器將去除該微米等級 </a:t>
            </a:r>
            <a:r>
              <a:rPr lang="en-US" altLang="zh-TW" sz="2000" dirty="0">
                <a:latin typeface="+mj-lt"/>
                <a:ea typeface="標楷體" panose="03000509000000000000" pitchFamily="65" charset="-120"/>
              </a:rPr>
              <a:t>90% </a:t>
            </a:r>
            <a:r>
              <a:rPr lang="zh-TW" altLang="en-US" sz="2000" dirty="0">
                <a:latin typeface="+mj-lt"/>
                <a:ea typeface="標楷體" panose="03000509000000000000" pitchFamily="65" charset="-120"/>
              </a:rPr>
              <a:t>效率的顆粒，而</a:t>
            </a:r>
            <a:r>
              <a:rPr lang="zh-TW" altLang="en-US" sz="2000" b="1" dirty="0">
                <a:latin typeface="+mj-lt"/>
                <a:ea typeface="標楷體" panose="03000509000000000000" pitchFamily="65" charset="-120"/>
              </a:rPr>
              <a:t>絕對濾效</a:t>
            </a:r>
            <a:r>
              <a:rPr lang="zh-TW" altLang="en-US" sz="2000" dirty="0">
                <a:latin typeface="+mj-lt"/>
                <a:ea typeface="標楷體" panose="03000509000000000000" pitchFamily="65" charset="-120"/>
              </a:rPr>
              <a:t>則保證去除 </a:t>
            </a:r>
            <a:r>
              <a:rPr lang="en-US" altLang="zh-TW" sz="2000" dirty="0">
                <a:latin typeface="+mj-lt"/>
                <a:ea typeface="標楷體" panose="03000509000000000000" pitchFamily="65" charset="-120"/>
              </a:rPr>
              <a:t>99.98% </a:t>
            </a:r>
            <a:r>
              <a:rPr lang="zh-TW" altLang="en-US" sz="2000" dirty="0">
                <a:latin typeface="+mj-lt"/>
                <a:ea typeface="標楷體" panose="03000509000000000000" pitchFamily="65" charset="-120"/>
              </a:rPr>
              <a:t>效率的該微米等級的所有顆粒。	</a:t>
            </a:r>
            <a:endParaRPr lang="en-US" sz="2000" dirty="0">
              <a:latin typeface="+mj-lt"/>
              <a:ea typeface="標楷體" panose="03000509000000000000" pitchFamily="65" charset="-120"/>
            </a:endParaRPr>
          </a:p>
          <a:p>
            <a:pPr marL="342900" indent="-285750">
              <a:lnSpc>
                <a:spcPct val="150000"/>
              </a:lnSpc>
              <a:spcAft>
                <a:spcPts val="600"/>
              </a:spcAft>
              <a:buFont typeface="Arial" panose="020B0604020202020204" pitchFamily="34" charset="0"/>
              <a:buChar char="•"/>
            </a:pPr>
            <a:r>
              <a:rPr lang="zh-TW" altLang="en-US" sz="2000" dirty="0">
                <a:latin typeface="+mj-lt"/>
                <a:ea typeface="標楷體" panose="03000509000000000000" pitchFamily="65" charset="-120"/>
              </a:rPr>
              <a:t>如果您想消除特定污染物，絕對過濾器是一個不錯的選擇，但公稱過濾器是最常用的</a:t>
            </a:r>
            <a:r>
              <a:rPr lang="zh-TW" altLang="en-US" sz="2000" dirty="0">
                <a:latin typeface="+mj-lt"/>
              </a:rPr>
              <a:t>。	</a:t>
            </a:r>
            <a:endParaRPr lang="en-US" sz="2000" dirty="0">
              <a:latin typeface="+mj-lt"/>
            </a:endParaRPr>
          </a:p>
        </p:txBody>
      </p:sp>
      <p:pic>
        <p:nvPicPr>
          <p:cNvPr id="12" name="Picture 2" descr="What is a Sediment Filter &amp; How Does it Work?">
            <a:extLst>
              <a:ext uri="{FF2B5EF4-FFF2-40B4-BE49-F238E27FC236}">
                <a16:creationId xmlns:a16="http://schemas.microsoft.com/office/drawing/2014/main" id="{325EF02A-263C-4FCA-8AE6-CEEDEA508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516150"/>
            <a:ext cx="5762617" cy="374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78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04977"/>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dirty="0"/>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dirty="0"/>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dirty="0"/>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dirty="0"/>
            </a:p>
          </p:txBody>
        </p:sp>
      </p:grpSp>
      <p:sp>
        <p:nvSpPr>
          <p:cNvPr id="7" name="object 7"/>
          <p:cNvSpPr txBox="1">
            <a:spLocks noGrp="1"/>
          </p:cNvSpPr>
          <p:nvPr>
            <p:ph type="title"/>
          </p:nvPr>
        </p:nvSpPr>
        <p:spPr>
          <a:xfrm>
            <a:off x="81063" y="417627"/>
            <a:ext cx="3408986"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Background Information</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8</a:t>
            </a:fld>
            <a:endParaRPr dirty="0"/>
          </a:p>
        </p:txBody>
      </p:sp>
      <p:sp>
        <p:nvSpPr>
          <p:cNvPr id="12" name="Rectangle 11">
            <a:extLst>
              <a:ext uri="{FF2B5EF4-FFF2-40B4-BE49-F238E27FC236}">
                <a16:creationId xmlns:a16="http://schemas.microsoft.com/office/drawing/2014/main" id="{6939101D-6945-441F-B5FF-7558EF70F1E8}"/>
              </a:ext>
            </a:extLst>
          </p:cNvPr>
          <p:cNvSpPr/>
          <p:nvPr/>
        </p:nvSpPr>
        <p:spPr>
          <a:xfrm>
            <a:off x="469900" y="1267649"/>
            <a:ext cx="9601200" cy="2397708"/>
          </a:xfrm>
          <a:prstGeom prst="rect">
            <a:avLst/>
          </a:prstGeom>
        </p:spPr>
        <p:txBody>
          <a:bodyPr wrap="square">
            <a:spAutoFit/>
          </a:bodyPr>
          <a:lstStyle/>
          <a:p>
            <a:pPr marL="57150">
              <a:lnSpc>
                <a:spcPct val="150000"/>
              </a:lnSpc>
            </a:pPr>
            <a:r>
              <a:rPr lang="zh-TW" altLang="en-US" sz="2200" b="1" dirty="0">
                <a:latin typeface="+mj-lt"/>
                <a:ea typeface="標楷體" panose="03000509000000000000" pitchFamily="65" charset="-120"/>
              </a:rPr>
              <a:t>過濾滲透率</a:t>
            </a:r>
            <a:r>
              <a:rPr lang="en-US" altLang="zh-TW" sz="2200" b="1" dirty="0">
                <a:latin typeface="+mj-lt"/>
                <a:ea typeface="標楷體" panose="03000509000000000000" pitchFamily="65" charset="-120"/>
              </a:rPr>
              <a:t>:</a:t>
            </a:r>
            <a:r>
              <a:rPr lang="zh-TW" altLang="en-US" sz="2200" b="1" dirty="0">
                <a:latin typeface="+mj-lt"/>
                <a:ea typeface="標楷體" panose="03000509000000000000" pitchFamily="65" charset="-120"/>
              </a:rPr>
              <a:t> </a:t>
            </a:r>
            <a:endParaRPr lang="en-US" sz="2200" b="1" dirty="0">
              <a:latin typeface="+mj-lt"/>
              <a:ea typeface="標楷體" panose="03000509000000000000" pitchFamily="65" charset="-120"/>
            </a:endParaRPr>
          </a:p>
          <a:p>
            <a:pPr marL="342900" indent="-285750">
              <a:lnSpc>
                <a:spcPct val="150000"/>
              </a:lnSpc>
              <a:buFont typeface="Arial" panose="020B0604020202020204" pitchFamily="34" charset="0"/>
              <a:buChar char="•"/>
            </a:pPr>
            <a:r>
              <a:rPr lang="zh-TW" altLang="en-US" sz="2000" dirty="0">
                <a:latin typeface="+mj-lt"/>
                <a:ea typeface="標楷體" panose="03000509000000000000" pitchFamily="65" charset="-120"/>
              </a:rPr>
              <a:t>過濾器滲透性是用於測量過濾介質對液體的滲透性的重要指標</a:t>
            </a:r>
            <a:r>
              <a:rPr lang="en-US" altLang="zh-TW" sz="2000" dirty="0">
                <a:latin typeface="+mj-lt"/>
                <a:ea typeface="標楷體" panose="03000509000000000000" pitchFamily="65" charset="-120"/>
              </a:rPr>
              <a:t>.</a:t>
            </a:r>
            <a:r>
              <a:rPr lang="zh-TW" altLang="en-US" sz="2000" dirty="0">
                <a:latin typeface="+mj-lt"/>
                <a:ea typeface="標楷體" panose="03000509000000000000" pitchFamily="65" charset="-120"/>
              </a:rPr>
              <a:t> 過濾介質表面上有可透氣的屏壁，允許流體（油、燃料、水）進出。 它與壓降有關，包括過濾介質、流量、通過過濾介質的流體、流體溫度、過濾時間、過濾器精密度等。</a:t>
            </a:r>
            <a:endParaRPr lang="en-US" sz="2000" dirty="0">
              <a:latin typeface="+mj-lt"/>
              <a:ea typeface="標楷體" panose="03000509000000000000" pitchFamily="65" charset="-120"/>
            </a:endParaRPr>
          </a:p>
          <a:p>
            <a:pPr marL="342900" indent="-285750">
              <a:lnSpc>
                <a:spcPct val="150000"/>
              </a:lnSpc>
              <a:buFont typeface="Arial" panose="020B0604020202020204" pitchFamily="34" charset="0"/>
              <a:buChar char="•"/>
            </a:pPr>
            <a:r>
              <a:rPr lang="zh-TW" altLang="en-US" sz="2000" dirty="0">
                <a:latin typeface="+mj-lt"/>
                <a:ea typeface="標楷體" panose="03000509000000000000" pitchFamily="65" charset="-120"/>
              </a:rPr>
              <a:t>滲透率 </a:t>
            </a:r>
            <a:r>
              <a:rPr lang="en-US" altLang="zh-TW" sz="2000" dirty="0">
                <a:latin typeface="+mj-lt"/>
                <a:ea typeface="標楷體" panose="03000509000000000000" pitchFamily="65" charset="-120"/>
              </a:rPr>
              <a:t>(</a:t>
            </a:r>
            <a:r>
              <a:rPr lang="zh-TW" altLang="en-US" sz="2000" dirty="0">
                <a:latin typeface="+mj-lt"/>
                <a:ea typeface="標楷體" panose="03000509000000000000" pitchFamily="65" charset="-120"/>
              </a:rPr>
              <a:t> </a:t>
            </a:r>
            <a:r>
              <a:rPr lang="en-US" altLang="zh-TW" sz="2000" dirty="0">
                <a:latin typeface="+mj-lt"/>
                <a:ea typeface="標楷體" panose="03000509000000000000" pitchFamily="65" charset="-120"/>
              </a:rPr>
              <a:t>flux )</a:t>
            </a:r>
            <a:r>
              <a:rPr lang="zh-TW" altLang="en-US" sz="2000" dirty="0">
                <a:latin typeface="+mj-lt"/>
                <a:ea typeface="標楷體" panose="03000509000000000000" pitchFamily="65" charset="-120"/>
              </a:rPr>
              <a:t>的標準測量單位是</a:t>
            </a:r>
            <a:r>
              <a:rPr lang="en-US" sz="2000" dirty="0">
                <a:latin typeface="+mj-lt"/>
                <a:ea typeface="標楷體" panose="03000509000000000000" pitchFamily="65" charset="-120"/>
              </a:rPr>
              <a:t> m</a:t>
            </a:r>
            <a:r>
              <a:rPr lang="en-US" sz="2000" baseline="30000" dirty="0">
                <a:latin typeface="+mj-lt"/>
                <a:ea typeface="標楷體" panose="03000509000000000000" pitchFamily="65" charset="-120"/>
              </a:rPr>
              <a:t>3</a:t>
            </a:r>
            <a:r>
              <a:rPr lang="en-US" sz="2000" dirty="0">
                <a:latin typeface="+mj-lt"/>
                <a:ea typeface="標楷體" panose="03000509000000000000" pitchFamily="65" charset="-120"/>
              </a:rPr>
              <a:t>/(h.m</a:t>
            </a:r>
            <a:r>
              <a:rPr lang="en-US" sz="2000" baseline="30000" dirty="0">
                <a:latin typeface="+mj-lt"/>
                <a:ea typeface="標楷體" panose="03000509000000000000" pitchFamily="65" charset="-120"/>
              </a:rPr>
              <a:t>2</a:t>
            </a:r>
            <a:r>
              <a:rPr lang="en-US" sz="2000" dirty="0">
                <a:latin typeface="+mj-lt"/>
                <a:ea typeface="標楷體" panose="03000509000000000000" pitchFamily="65" charset="-120"/>
              </a:rPr>
              <a:t>).</a:t>
            </a:r>
          </a:p>
        </p:txBody>
      </p:sp>
      <p:sp>
        <p:nvSpPr>
          <p:cNvPr id="10" name="Rectangle 9">
            <a:extLst>
              <a:ext uri="{FF2B5EF4-FFF2-40B4-BE49-F238E27FC236}">
                <a16:creationId xmlns:a16="http://schemas.microsoft.com/office/drawing/2014/main" id="{1336CAD6-7A95-493F-8A1C-521B7FFD3CE8}"/>
              </a:ext>
            </a:extLst>
          </p:cNvPr>
          <p:cNvSpPr/>
          <p:nvPr/>
        </p:nvSpPr>
        <p:spPr>
          <a:xfrm>
            <a:off x="1003300" y="5273188"/>
            <a:ext cx="2819400" cy="400110"/>
          </a:xfrm>
          <a:prstGeom prst="rect">
            <a:avLst/>
          </a:prstGeom>
        </p:spPr>
        <p:txBody>
          <a:bodyPr wrap="square">
            <a:spAutoFit/>
          </a:bodyPr>
          <a:lstStyle/>
          <a:p>
            <a:r>
              <a:rPr lang="en-US" sz="2000" b="1" dirty="0">
                <a:latin typeface="source_sans_prolight"/>
              </a:rPr>
              <a:t>Pa = Pd + </a:t>
            </a:r>
            <a:r>
              <a:rPr lang="en-US" sz="2000" b="1" dirty="0" err="1">
                <a:latin typeface="source_sans_prolight"/>
              </a:rPr>
              <a:t>Lp</a:t>
            </a:r>
            <a:r>
              <a:rPr lang="en-US" sz="2000" b="1" dirty="0">
                <a:latin typeface="source_sans_prolight"/>
              </a:rPr>
              <a:t> (1 – </a:t>
            </a:r>
            <a:r>
              <a:rPr lang="el-GR" sz="2000" b="1" dirty="0">
                <a:latin typeface="source_sans_prolight"/>
              </a:rPr>
              <a:t>σ) △</a:t>
            </a:r>
            <a:r>
              <a:rPr lang="en-US" sz="2000" b="1" dirty="0">
                <a:latin typeface="source_sans_prolight"/>
              </a:rPr>
              <a:t>P</a:t>
            </a:r>
            <a:endParaRPr lang="en-US" sz="2000" dirty="0"/>
          </a:p>
        </p:txBody>
      </p:sp>
      <p:sp>
        <p:nvSpPr>
          <p:cNvPr id="13" name="Rectangle 12">
            <a:extLst>
              <a:ext uri="{FF2B5EF4-FFF2-40B4-BE49-F238E27FC236}">
                <a16:creationId xmlns:a16="http://schemas.microsoft.com/office/drawing/2014/main" id="{94F718D7-0AE9-4554-8A9E-042731832F47}"/>
              </a:ext>
            </a:extLst>
          </p:cNvPr>
          <p:cNvSpPr/>
          <p:nvPr/>
        </p:nvSpPr>
        <p:spPr>
          <a:xfrm>
            <a:off x="3822700" y="4657635"/>
            <a:ext cx="6019800" cy="1631216"/>
          </a:xfrm>
          <a:prstGeom prst="rect">
            <a:avLst/>
          </a:prstGeom>
        </p:spPr>
        <p:txBody>
          <a:bodyPr wrap="square">
            <a:spAutoFit/>
          </a:bodyPr>
          <a:lstStyle/>
          <a:p>
            <a:pPr indent="288925" fontAlgn="base">
              <a:buFont typeface="Arial" panose="020B0604020202020204" pitchFamily="34" charset="0"/>
              <a:buChar char="•"/>
            </a:pPr>
            <a:r>
              <a:rPr lang="en-US" sz="2000" dirty="0" err="1">
                <a:latin typeface="+mj-lt"/>
                <a:ea typeface="標楷體" panose="03000509000000000000" pitchFamily="65" charset="-120"/>
              </a:rPr>
              <a:t>L</a:t>
            </a:r>
            <a:r>
              <a:rPr lang="en-US" sz="2000" baseline="-25000" dirty="0" err="1">
                <a:latin typeface="+mj-lt"/>
                <a:ea typeface="標楷體" panose="03000509000000000000" pitchFamily="65" charset="-120"/>
              </a:rPr>
              <a:t>p</a:t>
            </a:r>
            <a:r>
              <a:rPr lang="en-US" sz="2000" dirty="0">
                <a:latin typeface="+mj-lt"/>
                <a:ea typeface="標楷體" panose="03000509000000000000" pitchFamily="65" charset="-120"/>
              </a:rPr>
              <a:t> </a:t>
            </a:r>
            <a:r>
              <a:rPr lang="zh-TW" altLang="en-US" sz="2000" dirty="0">
                <a:latin typeface="+mj-lt"/>
                <a:ea typeface="標楷體" panose="03000509000000000000" pitchFamily="65" charset="-120"/>
              </a:rPr>
              <a:t>測量流體過濾的係數</a:t>
            </a:r>
            <a:endParaRPr lang="en-US" sz="2000" dirty="0">
              <a:latin typeface="+mj-lt"/>
              <a:ea typeface="標楷體" panose="03000509000000000000" pitchFamily="65" charset="-120"/>
            </a:endParaRPr>
          </a:p>
          <a:p>
            <a:pPr indent="288925" fontAlgn="base">
              <a:buFont typeface="Arial" panose="020B0604020202020204" pitchFamily="34" charset="0"/>
              <a:buChar char="•"/>
            </a:pPr>
            <a:r>
              <a:rPr lang="en-US" sz="2000" dirty="0">
                <a:latin typeface="+mj-lt"/>
                <a:ea typeface="標楷體" panose="03000509000000000000" pitchFamily="65" charset="-120"/>
              </a:rPr>
              <a:t>P</a:t>
            </a:r>
            <a:r>
              <a:rPr lang="en-US" sz="2000" baseline="-25000" dirty="0">
                <a:latin typeface="+mj-lt"/>
                <a:ea typeface="標楷體" panose="03000509000000000000" pitchFamily="65" charset="-120"/>
              </a:rPr>
              <a:t>a</a:t>
            </a:r>
            <a:r>
              <a:rPr lang="en-US" sz="2000" dirty="0">
                <a:latin typeface="+mj-lt"/>
                <a:ea typeface="標楷體" panose="03000509000000000000" pitchFamily="65" charset="-120"/>
              </a:rPr>
              <a:t> </a:t>
            </a:r>
            <a:r>
              <a:rPr lang="zh-TW" altLang="en-US" sz="2000" dirty="0">
                <a:latin typeface="+mj-lt"/>
                <a:ea typeface="標楷體" panose="03000509000000000000" pitchFamily="65" charset="-120"/>
              </a:rPr>
              <a:t>測量表面滲透</a:t>
            </a:r>
            <a:endParaRPr lang="en-US" sz="2000" dirty="0">
              <a:latin typeface="+mj-lt"/>
              <a:ea typeface="標楷體" panose="03000509000000000000" pitchFamily="65" charset="-120"/>
            </a:endParaRPr>
          </a:p>
          <a:p>
            <a:pPr indent="288925" fontAlgn="base">
              <a:buFont typeface="Arial" panose="020B0604020202020204" pitchFamily="34" charset="0"/>
              <a:buChar char="•"/>
            </a:pPr>
            <a:r>
              <a:rPr lang="en-US" sz="2000" dirty="0">
                <a:latin typeface="+mj-lt"/>
                <a:ea typeface="標楷體" panose="03000509000000000000" pitchFamily="65" charset="-120"/>
              </a:rPr>
              <a:t>P</a:t>
            </a:r>
            <a:r>
              <a:rPr lang="en-US" sz="2000" baseline="-25000" dirty="0">
                <a:latin typeface="+mj-lt"/>
                <a:ea typeface="標楷體" panose="03000509000000000000" pitchFamily="65" charset="-120"/>
              </a:rPr>
              <a:t>d</a:t>
            </a:r>
            <a:r>
              <a:rPr lang="en-US" sz="2000" dirty="0">
                <a:latin typeface="+mj-lt"/>
                <a:ea typeface="標楷體" panose="03000509000000000000" pitchFamily="65" charset="-120"/>
              </a:rPr>
              <a:t> </a:t>
            </a:r>
            <a:r>
              <a:rPr lang="zh-TW" altLang="en-US" sz="2000" dirty="0">
                <a:latin typeface="+mj-lt"/>
                <a:ea typeface="標楷體" panose="03000509000000000000" pitchFamily="65" charset="-120"/>
              </a:rPr>
              <a:t>是溶質滲透性的擴散成份分量</a:t>
            </a:r>
            <a:endParaRPr lang="en-US" sz="2000" dirty="0">
              <a:latin typeface="+mj-lt"/>
              <a:ea typeface="標楷體" panose="03000509000000000000" pitchFamily="65" charset="-120"/>
            </a:endParaRPr>
          </a:p>
          <a:p>
            <a:pPr indent="288925" fontAlgn="base">
              <a:buFont typeface="Arial" panose="020B0604020202020204" pitchFamily="34" charset="0"/>
              <a:buChar char="•"/>
            </a:pPr>
            <a:r>
              <a:rPr lang="en-US" sz="2000" dirty="0">
                <a:latin typeface="+mj-lt"/>
                <a:ea typeface="標楷體" panose="03000509000000000000" pitchFamily="65" charset="-120"/>
              </a:rPr>
              <a:t>σ </a:t>
            </a:r>
            <a:r>
              <a:rPr lang="zh-TW" altLang="en-US" sz="2000" dirty="0">
                <a:latin typeface="+mj-lt"/>
                <a:ea typeface="標楷體" panose="03000509000000000000" pitchFamily="65" charset="-120"/>
              </a:rPr>
              <a:t> 是溶質反射係數</a:t>
            </a:r>
            <a:endParaRPr lang="en-US" sz="2000" dirty="0">
              <a:latin typeface="+mj-lt"/>
              <a:ea typeface="標楷體" panose="03000509000000000000" pitchFamily="65" charset="-120"/>
            </a:endParaRPr>
          </a:p>
          <a:p>
            <a:pPr indent="288925" fontAlgn="base">
              <a:buFont typeface="Arial" panose="020B0604020202020204" pitchFamily="34" charset="0"/>
              <a:buChar char="•"/>
            </a:pPr>
            <a:r>
              <a:rPr lang="en-US" sz="2000" dirty="0">
                <a:latin typeface="+mj-lt"/>
                <a:ea typeface="標楷體" panose="03000509000000000000" pitchFamily="65" charset="-120"/>
              </a:rPr>
              <a:t>ΔP </a:t>
            </a:r>
            <a:r>
              <a:rPr lang="zh-TW" altLang="en-US" sz="2000" dirty="0">
                <a:latin typeface="+mj-lt"/>
                <a:ea typeface="標楷體" panose="03000509000000000000" pitchFamily="65" charset="-120"/>
              </a:rPr>
              <a:t>靜水壓</a:t>
            </a:r>
            <a:endParaRPr lang="en-US" sz="2000" b="0" i="0" dirty="0">
              <a:effectLst/>
              <a:latin typeface="+mj-lt"/>
              <a:ea typeface="標楷體" panose="03000509000000000000" pitchFamily="65" charset="-120"/>
            </a:endParaRPr>
          </a:p>
        </p:txBody>
      </p:sp>
    </p:spTree>
    <p:extLst>
      <p:ext uri="{BB962C8B-B14F-4D97-AF65-F5344CB8AC3E}">
        <p14:creationId xmlns:p14="http://schemas.microsoft.com/office/powerpoint/2010/main" val="190326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 y="206786"/>
            <a:ext cx="10692765" cy="868680"/>
            <a:chOff x="1404" y="771143"/>
            <a:chExt cx="10692765" cy="868680"/>
          </a:xfrm>
        </p:grpSpPr>
        <p:sp>
          <p:nvSpPr>
            <p:cNvPr id="3" name="object 3"/>
            <p:cNvSpPr/>
            <p:nvPr/>
          </p:nvSpPr>
          <p:spPr>
            <a:xfrm>
              <a:off x="1397" y="800099"/>
              <a:ext cx="10692765" cy="518159"/>
            </a:xfrm>
            <a:custGeom>
              <a:avLst/>
              <a:gdLst/>
              <a:ahLst/>
              <a:cxnLst/>
              <a:rect l="l" t="t" r="r" b="b"/>
              <a:pathLst>
                <a:path w="10692765" h="518159">
                  <a:moveTo>
                    <a:pt x="6036564" y="77724"/>
                  </a:moveTo>
                  <a:lnTo>
                    <a:pt x="5526024" y="82296"/>
                  </a:lnTo>
                  <a:lnTo>
                    <a:pt x="4538472" y="92964"/>
                  </a:lnTo>
                  <a:lnTo>
                    <a:pt x="3601212" y="106680"/>
                  </a:lnTo>
                  <a:lnTo>
                    <a:pt x="2731008" y="121920"/>
                  </a:lnTo>
                  <a:lnTo>
                    <a:pt x="1940052" y="137160"/>
                  </a:lnTo>
                  <a:lnTo>
                    <a:pt x="1240536" y="153924"/>
                  </a:lnTo>
                  <a:lnTo>
                    <a:pt x="384048" y="175260"/>
                  </a:lnTo>
                  <a:lnTo>
                    <a:pt x="0" y="185928"/>
                  </a:lnTo>
                  <a:lnTo>
                    <a:pt x="0" y="481584"/>
                  </a:lnTo>
                  <a:lnTo>
                    <a:pt x="262128" y="460248"/>
                  </a:lnTo>
                  <a:lnTo>
                    <a:pt x="853440" y="414528"/>
                  </a:lnTo>
                  <a:lnTo>
                    <a:pt x="1522476" y="364236"/>
                  </a:lnTo>
                  <a:lnTo>
                    <a:pt x="2255520" y="310896"/>
                  </a:lnTo>
                  <a:lnTo>
                    <a:pt x="3041904" y="256032"/>
                  </a:lnTo>
                  <a:lnTo>
                    <a:pt x="3867912" y="202692"/>
                  </a:lnTo>
                  <a:lnTo>
                    <a:pt x="4722876" y="149352"/>
                  </a:lnTo>
                  <a:lnTo>
                    <a:pt x="5596128" y="100584"/>
                  </a:lnTo>
                  <a:lnTo>
                    <a:pt x="6036564" y="77724"/>
                  </a:lnTo>
                  <a:close/>
                </a:path>
                <a:path w="10692765" h="518159">
                  <a:moveTo>
                    <a:pt x="10692384" y="0"/>
                  </a:moveTo>
                  <a:lnTo>
                    <a:pt x="10460736" y="4572"/>
                  </a:lnTo>
                  <a:lnTo>
                    <a:pt x="10006584" y="18288"/>
                  </a:lnTo>
                  <a:lnTo>
                    <a:pt x="9560052" y="32004"/>
                  </a:lnTo>
                  <a:lnTo>
                    <a:pt x="9125712" y="47244"/>
                  </a:lnTo>
                  <a:lnTo>
                    <a:pt x="8702040" y="64008"/>
                  </a:lnTo>
                  <a:lnTo>
                    <a:pt x="8285988" y="80772"/>
                  </a:lnTo>
                  <a:lnTo>
                    <a:pt x="7882128" y="100584"/>
                  </a:lnTo>
                  <a:lnTo>
                    <a:pt x="7487412" y="118872"/>
                  </a:lnTo>
                  <a:lnTo>
                    <a:pt x="7103364" y="140208"/>
                  </a:lnTo>
                  <a:lnTo>
                    <a:pt x="6726936" y="161544"/>
                  </a:lnTo>
                  <a:lnTo>
                    <a:pt x="6361176" y="182880"/>
                  </a:lnTo>
                  <a:lnTo>
                    <a:pt x="6004560" y="205740"/>
                  </a:lnTo>
                  <a:lnTo>
                    <a:pt x="5487924" y="242316"/>
                  </a:lnTo>
                  <a:lnTo>
                    <a:pt x="4831080" y="291084"/>
                  </a:lnTo>
                  <a:lnTo>
                    <a:pt x="4518660" y="316992"/>
                  </a:lnTo>
                  <a:lnTo>
                    <a:pt x="4642104" y="315468"/>
                  </a:lnTo>
                  <a:lnTo>
                    <a:pt x="4920996" y="310896"/>
                  </a:lnTo>
                  <a:lnTo>
                    <a:pt x="5237988" y="307848"/>
                  </a:lnTo>
                  <a:lnTo>
                    <a:pt x="5582412" y="304800"/>
                  </a:lnTo>
                  <a:lnTo>
                    <a:pt x="6347460" y="304800"/>
                  </a:lnTo>
                  <a:lnTo>
                    <a:pt x="6760464" y="309372"/>
                  </a:lnTo>
                  <a:lnTo>
                    <a:pt x="7184136" y="315468"/>
                  </a:lnTo>
                  <a:lnTo>
                    <a:pt x="7616952" y="323088"/>
                  </a:lnTo>
                  <a:lnTo>
                    <a:pt x="8055864" y="335280"/>
                  </a:lnTo>
                  <a:lnTo>
                    <a:pt x="8490204" y="352044"/>
                  </a:lnTo>
                  <a:lnTo>
                    <a:pt x="8924544" y="370332"/>
                  </a:lnTo>
                  <a:lnTo>
                    <a:pt x="9241536" y="388620"/>
                  </a:lnTo>
                  <a:lnTo>
                    <a:pt x="9450324" y="402336"/>
                  </a:lnTo>
                  <a:lnTo>
                    <a:pt x="9657588" y="416052"/>
                  </a:lnTo>
                  <a:lnTo>
                    <a:pt x="9855708" y="431292"/>
                  </a:lnTo>
                  <a:lnTo>
                    <a:pt x="10053828" y="448056"/>
                  </a:lnTo>
                  <a:lnTo>
                    <a:pt x="10241280" y="466344"/>
                  </a:lnTo>
                  <a:lnTo>
                    <a:pt x="10428732" y="486156"/>
                  </a:lnTo>
                  <a:lnTo>
                    <a:pt x="10605516" y="507492"/>
                  </a:lnTo>
                  <a:lnTo>
                    <a:pt x="10692384" y="518160"/>
                  </a:lnTo>
                  <a:lnTo>
                    <a:pt x="10692384" y="0"/>
                  </a:lnTo>
                  <a:close/>
                </a:path>
              </a:pathLst>
            </a:custGeom>
            <a:solidFill>
              <a:srgbClr val="9CC3E6"/>
            </a:solidFill>
          </p:spPr>
          <p:txBody>
            <a:bodyPr wrap="square" lIns="0" tIns="0" rIns="0" bIns="0" rtlCol="0"/>
            <a:lstStyle/>
            <a:p>
              <a:endParaRPr/>
            </a:p>
          </p:txBody>
        </p:sp>
        <p:sp>
          <p:nvSpPr>
            <p:cNvPr id="4" name="object 4"/>
            <p:cNvSpPr/>
            <p:nvPr/>
          </p:nvSpPr>
          <p:spPr>
            <a:xfrm>
              <a:off x="1404" y="771143"/>
              <a:ext cx="10692765" cy="868680"/>
            </a:xfrm>
            <a:custGeom>
              <a:avLst/>
              <a:gdLst/>
              <a:ahLst/>
              <a:cxnLst/>
              <a:rect l="l" t="t" r="r" b="b"/>
              <a:pathLst>
                <a:path w="10692765" h="868680">
                  <a:moveTo>
                    <a:pt x="10692380" y="15239"/>
                  </a:moveTo>
                  <a:lnTo>
                    <a:pt x="10692380" y="0"/>
                  </a:lnTo>
                  <a:lnTo>
                    <a:pt x="10649708" y="0"/>
                  </a:lnTo>
                  <a:lnTo>
                    <a:pt x="9508232" y="0"/>
                  </a:lnTo>
                  <a:lnTo>
                    <a:pt x="9247628" y="4571"/>
                  </a:lnTo>
                  <a:lnTo>
                    <a:pt x="8700512" y="16763"/>
                  </a:lnTo>
                  <a:lnTo>
                    <a:pt x="8116820" y="33527"/>
                  </a:lnTo>
                  <a:lnTo>
                    <a:pt x="7499600" y="54863"/>
                  </a:lnTo>
                  <a:lnTo>
                    <a:pt x="6850376" y="82295"/>
                  </a:lnTo>
                  <a:lnTo>
                    <a:pt x="6167625" y="114299"/>
                  </a:lnTo>
                  <a:lnTo>
                    <a:pt x="5452869" y="152399"/>
                  </a:lnTo>
                  <a:lnTo>
                    <a:pt x="4707633" y="193547"/>
                  </a:lnTo>
                  <a:lnTo>
                    <a:pt x="4320537" y="217931"/>
                  </a:lnTo>
                  <a:lnTo>
                    <a:pt x="3998973" y="237743"/>
                  </a:lnTo>
                  <a:lnTo>
                    <a:pt x="3371085" y="277367"/>
                  </a:lnTo>
                  <a:lnTo>
                    <a:pt x="2764533" y="318515"/>
                  </a:lnTo>
                  <a:lnTo>
                    <a:pt x="2180841" y="359663"/>
                  </a:lnTo>
                  <a:lnTo>
                    <a:pt x="1362456" y="419099"/>
                  </a:lnTo>
                  <a:lnTo>
                    <a:pt x="403860" y="492251"/>
                  </a:lnTo>
                  <a:lnTo>
                    <a:pt x="0" y="524255"/>
                  </a:lnTo>
                  <a:lnTo>
                    <a:pt x="0" y="868679"/>
                  </a:lnTo>
                  <a:lnTo>
                    <a:pt x="153924" y="844295"/>
                  </a:lnTo>
                  <a:lnTo>
                    <a:pt x="492252" y="790955"/>
                  </a:lnTo>
                  <a:lnTo>
                    <a:pt x="873252" y="734567"/>
                  </a:lnTo>
                  <a:lnTo>
                    <a:pt x="1301496" y="675131"/>
                  </a:lnTo>
                  <a:lnTo>
                    <a:pt x="1775457" y="614171"/>
                  </a:lnTo>
                  <a:lnTo>
                    <a:pt x="2293617" y="551687"/>
                  </a:lnTo>
                  <a:lnTo>
                    <a:pt x="2857497" y="489203"/>
                  </a:lnTo>
                  <a:lnTo>
                    <a:pt x="3471669" y="426719"/>
                  </a:lnTo>
                  <a:lnTo>
                    <a:pt x="3962397" y="380999"/>
                  </a:lnTo>
                  <a:lnTo>
                    <a:pt x="4303773" y="350519"/>
                  </a:lnTo>
                  <a:lnTo>
                    <a:pt x="4655817" y="321563"/>
                  </a:lnTo>
                  <a:lnTo>
                    <a:pt x="5023101" y="292607"/>
                  </a:lnTo>
                  <a:lnTo>
                    <a:pt x="5401053" y="263651"/>
                  </a:lnTo>
                  <a:lnTo>
                    <a:pt x="5792721" y="236219"/>
                  </a:lnTo>
                  <a:lnTo>
                    <a:pt x="6195057" y="208787"/>
                  </a:lnTo>
                  <a:lnTo>
                    <a:pt x="6608060" y="184403"/>
                  </a:lnTo>
                  <a:lnTo>
                    <a:pt x="7036304" y="158495"/>
                  </a:lnTo>
                  <a:lnTo>
                    <a:pt x="7478264" y="135635"/>
                  </a:lnTo>
                  <a:lnTo>
                    <a:pt x="7929368" y="112775"/>
                  </a:lnTo>
                  <a:lnTo>
                    <a:pt x="8394188" y="91439"/>
                  </a:lnTo>
                  <a:lnTo>
                    <a:pt x="8874248" y="71627"/>
                  </a:lnTo>
                  <a:lnTo>
                    <a:pt x="9364976" y="53339"/>
                  </a:lnTo>
                  <a:lnTo>
                    <a:pt x="9867896" y="38099"/>
                  </a:lnTo>
                  <a:lnTo>
                    <a:pt x="10386056" y="22859"/>
                  </a:lnTo>
                  <a:lnTo>
                    <a:pt x="10649708" y="15239"/>
                  </a:lnTo>
                  <a:lnTo>
                    <a:pt x="10692380" y="15239"/>
                  </a:lnTo>
                  <a:close/>
                </a:path>
              </a:pathLst>
            </a:custGeom>
            <a:solidFill>
              <a:srgbClr val="56C3CA"/>
            </a:solidFill>
          </p:spPr>
          <p:txBody>
            <a:bodyPr wrap="square" lIns="0" tIns="0" rIns="0" bIns="0" rtlCol="0"/>
            <a:lstStyle/>
            <a:p>
              <a:endParaRPr/>
            </a:p>
          </p:txBody>
        </p:sp>
        <p:sp>
          <p:nvSpPr>
            <p:cNvPr id="5" name="object 5"/>
            <p:cNvSpPr/>
            <p:nvPr/>
          </p:nvSpPr>
          <p:spPr>
            <a:xfrm>
              <a:off x="124848" y="877823"/>
              <a:ext cx="3324225" cy="620395"/>
            </a:xfrm>
            <a:custGeom>
              <a:avLst/>
              <a:gdLst/>
              <a:ahLst/>
              <a:cxnLst/>
              <a:rect l="l" t="t" r="r" b="b"/>
              <a:pathLst>
                <a:path w="3324225" h="620394">
                  <a:moveTo>
                    <a:pt x="3323841" y="516635"/>
                  </a:moveTo>
                  <a:lnTo>
                    <a:pt x="3323841" y="103631"/>
                  </a:lnTo>
                  <a:lnTo>
                    <a:pt x="3315816" y="63007"/>
                  </a:lnTo>
                  <a:lnTo>
                    <a:pt x="3293932" y="30098"/>
                  </a:lnTo>
                  <a:lnTo>
                    <a:pt x="3261476" y="8048"/>
                  </a:lnTo>
                  <a:lnTo>
                    <a:pt x="3221733" y="0"/>
                  </a:lnTo>
                  <a:lnTo>
                    <a:pt x="103632" y="0"/>
                  </a:lnTo>
                  <a:lnTo>
                    <a:pt x="63650" y="8048"/>
                  </a:lnTo>
                  <a:lnTo>
                    <a:pt x="30670" y="30098"/>
                  </a:lnTo>
                  <a:lnTo>
                    <a:pt x="8262" y="63007"/>
                  </a:lnTo>
                  <a:lnTo>
                    <a:pt x="0" y="103631"/>
                  </a:lnTo>
                  <a:lnTo>
                    <a:pt x="0" y="516635"/>
                  </a:lnTo>
                  <a:lnTo>
                    <a:pt x="8262" y="556617"/>
                  </a:lnTo>
                  <a:lnTo>
                    <a:pt x="30670" y="589597"/>
                  </a:lnTo>
                  <a:lnTo>
                    <a:pt x="63650" y="612005"/>
                  </a:lnTo>
                  <a:lnTo>
                    <a:pt x="103632" y="620267"/>
                  </a:lnTo>
                  <a:lnTo>
                    <a:pt x="3221733" y="620267"/>
                  </a:lnTo>
                  <a:lnTo>
                    <a:pt x="3261476" y="612005"/>
                  </a:lnTo>
                  <a:lnTo>
                    <a:pt x="3293932" y="589597"/>
                  </a:lnTo>
                  <a:lnTo>
                    <a:pt x="3315816" y="556617"/>
                  </a:lnTo>
                  <a:lnTo>
                    <a:pt x="3323841" y="516635"/>
                  </a:lnTo>
                  <a:close/>
                </a:path>
              </a:pathLst>
            </a:custGeom>
            <a:solidFill>
              <a:srgbClr val="FFFFFF"/>
            </a:solidFill>
          </p:spPr>
          <p:txBody>
            <a:bodyPr wrap="square" lIns="0" tIns="0" rIns="0" bIns="0" rtlCol="0"/>
            <a:lstStyle/>
            <a:p>
              <a:endParaRPr/>
            </a:p>
          </p:txBody>
        </p:sp>
        <p:sp>
          <p:nvSpPr>
            <p:cNvPr id="6" name="object 6"/>
            <p:cNvSpPr/>
            <p:nvPr/>
          </p:nvSpPr>
          <p:spPr>
            <a:xfrm>
              <a:off x="124848" y="877823"/>
              <a:ext cx="3324225" cy="620395"/>
            </a:xfrm>
            <a:custGeom>
              <a:avLst/>
              <a:gdLst/>
              <a:ahLst/>
              <a:cxnLst/>
              <a:rect l="l" t="t" r="r" b="b"/>
              <a:pathLst>
                <a:path w="3324225" h="620394">
                  <a:moveTo>
                    <a:pt x="0" y="103631"/>
                  </a:moveTo>
                  <a:lnTo>
                    <a:pt x="8262" y="63007"/>
                  </a:lnTo>
                  <a:lnTo>
                    <a:pt x="30670" y="30098"/>
                  </a:lnTo>
                  <a:lnTo>
                    <a:pt x="63650" y="8048"/>
                  </a:lnTo>
                  <a:lnTo>
                    <a:pt x="103632" y="0"/>
                  </a:lnTo>
                  <a:lnTo>
                    <a:pt x="3221733" y="0"/>
                  </a:lnTo>
                  <a:lnTo>
                    <a:pt x="3261476" y="8048"/>
                  </a:lnTo>
                  <a:lnTo>
                    <a:pt x="3293932" y="30098"/>
                  </a:lnTo>
                  <a:lnTo>
                    <a:pt x="3315816" y="63007"/>
                  </a:lnTo>
                  <a:lnTo>
                    <a:pt x="3323841" y="103631"/>
                  </a:lnTo>
                  <a:lnTo>
                    <a:pt x="3323841" y="516635"/>
                  </a:lnTo>
                  <a:lnTo>
                    <a:pt x="3315816" y="556617"/>
                  </a:lnTo>
                  <a:lnTo>
                    <a:pt x="3293932" y="589597"/>
                  </a:lnTo>
                  <a:lnTo>
                    <a:pt x="3261476" y="612005"/>
                  </a:lnTo>
                  <a:lnTo>
                    <a:pt x="3221733" y="620267"/>
                  </a:lnTo>
                  <a:lnTo>
                    <a:pt x="103632" y="620267"/>
                  </a:lnTo>
                  <a:lnTo>
                    <a:pt x="63650" y="612005"/>
                  </a:lnTo>
                  <a:lnTo>
                    <a:pt x="30670" y="589597"/>
                  </a:lnTo>
                  <a:lnTo>
                    <a:pt x="8262" y="556617"/>
                  </a:lnTo>
                  <a:lnTo>
                    <a:pt x="0" y="516635"/>
                  </a:lnTo>
                  <a:lnTo>
                    <a:pt x="0" y="103631"/>
                  </a:lnTo>
                  <a:close/>
                </a:path>
              </a:pathLst>
            </a:custGeom>
            <a:ln w="16705">
              <a:solidFill>
                <a:srgbClr val="000094"/>
              </a:solidFill>
            </a:ln>
          </p:spPr>
          <p:txBody>
            <a:bodyPr wrap="square" lIns="0" tIns="0" rIns="0" bIns="0" rtlCol="0"/>
            <a:lstStyle/>
            <a:p>
              <a:endParaRPr/>
            </a:p>
          </p:txBody>
        </p:sp>
      </p:grpSp>
      <p:sp>
        <p:nvSpPr>
          <p:cNvPr id="7" name="object 7"/>
          <p:cNvSpPr txBox="1">
            <a:spLocks noGrp="1"/>
          </p:cNvSpPr>
          <p:nvPr>
            <p:ph type="title"/>
          </p:nvPr>
        </p:nvSpPr>
        <p:spPr>
          <a:xfrm>
            <a:off x="149535" y="437897"/>
            <a:ext cx="3273312" cy="351378"/>
          </a:xfrm>
          <a:prstGeom prst="rect">
            <a:avLst/>
          </a:prstGeom>
        </p:spPr>
        <p:txBody>
          <a:bodyPr vert="horz" wrap="square" lIns="0" tIns="12700" rIns="0" bIns="0" rtlCol="0">
            <a:spAutoFit/>
          </a:bodyPr>
          <a:lstStyle/>
          <a:p>
            <a:pPr marL="1905" algn="ctr">
              <a:lnSpc>
                <a:spcPct val="100000"/>
              </a:lnSpc>
              <a:spcBef>
                <a:spcPts val="100"/>
              </a:spcBef>
            </a:pPr>
            <a:r>
              <a:rPr lang="en-US" sz="2200" b="1" i="1" dirty="0">
                <a:solidFill>
                  <a:srgbClr val="1F3763"/>
                </a:solidFill>
                <a:latin typeface="Arial"/>
                <a:cs typeface="Arial"/>
              </a:rPr>
              <a:t>The Melt Blown Process</a:t>
            </a:r>
            <a:endParaRPr sz="22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fld id="{81D60167-4931-47E6-BA6A-407CBD079E47}" type="slidenum">
              <a:rPr dirty="0"/>
              <a:t>9</a:t>
            </a:fld>
            <a:endParaRPr dirty="0"/>
          </a:p>
        </p:txBody>
      </p:sp>
      <p:sp>
        <p:nvSpPr>
          <p:cNvPr id="8" name="TextBox 7">
            <a:extLst>
              <a:ext uri="{FF2B5EF4-FFF2-40B4-BE49-F238E27FC236}">
                <a16:creationId xmlns:a16="http://schemas.microsoft.com/office/drawing/2014/main" id="{7323398F-DCAA-47F8-8775-C5B2A115A1BB}"/>
              </a:ext>
            </a:extLst>
          </p:cNvPr>
          <p:cNvSpPr txBox="1"/>
          <p:nvPr/>
        </p:nvSpPr>
        <p:spPr>
          <a:xfrm>
            <a:off x="406801" y="1319629"/>
            <a:ext cx="9879798" cy="1354217"/>
          </a:xfrm>
          <a:prstGeom prst="rect">
            <a:avLst/>
          </a:prstGeom>
          <a:noFill/>
        </p:spPr>
        <p:txBody>
          <a:bodyPr wrap="square" rtlCol="0">
            <a:spAutoFit/>
          </a:bodyPr>
          <a:lstStyle/>
          <a:p>
            <a:r>
              <a:rPr lang="zh-TW" altLang="en-US" sz="2200" b="1" dirty="0">
                <a:latin typeface="+mj-lt"/>
                <a:ea typeface="標楷體" panose="03000509000000000000" pitchFamily="65" charset="-120"/>
              </a:rPr>
              <a:t>熔噴製程</a:t>
            </a:r>
            <a:endParaRPr lang="en-US" sz="2200" b="1" dirty="0">
              <a:latin typeface="+mj-lt"/>
              <a:ea typeface="標楷體" panose="03000509000000000000" pitchFamily="65" charset="-120"/>
            </a:endParaRPr>
          </a:p>
          <a:p>
            <a:endParaRPr lang="en-US" sz="2000" b="1" dirty="0">
              <a:latin typeface="+mj-lt"/>
              <a:ea typeface="標楷體" panose="03000509000000000000" pitchFamily="65" charset="-120"/>
            </a:endParaRPr>
          </a:p>
          <a:p>
            <a:r>
              <a:rPr lang="zh-TW" altLang="en-US" sz="2000" dirty="0">
                <a:latin typeface="+mj-lt"/>
                <a:ea typeface="標楷體" panose="03000509000000000000" pitchFamily="65" charset="-120"/>
              </a:rPr>
              <a:t>熔噴技術是一種一步製程，以高速空氣將熔融熱塑性樹脂從噴嘴吹到傳送帶或捲取器上，形成細纖維和自粘網。</a:t>
            </a:r>
            <a:endParaRPr lang="en-US" sz="2000" dirty="0">
              <a:latin typeface="+mj-lt"/>
              <a:ea typeface="標楷體" panose="03000509000000000000" pitchFamily="65" charset="-120"/>
            </a:endParaRPr>
          </a:p>
        </p:txBody>
      </p:sp>
      <p:pic>
        <p:nvPicPr>
          <p:cNvPr id="9" name="Picture 8">
            <a:extLst>
              <a:ext uri="{FF2B5EF4-FFF2-40B4-BE49-F238E27FC236}">
                <a16:creationId xmlns:a16="http://schemas.microsoft.com/office/drawing/2014/main" id="{D9BCC160-AE70-4027-99C0-153600CEFAB7}"/>
              </a:ext>
            </a:extLst>
          </p:cNvPr>
          <p:cNvPicPr>
            <a:picLocks noChangeAspect="1"/>
          </p:cNvPicPr>
          <p:nvPr/>
        </p:nvPicPr>
        <p:blipFill>
          <a:blip r:embed="rId2"/>
          <a:stretch>
            <a:fillRect/>
          </a:stretch>
        </p:blipFill>
        <p:spPr>
          <a:xfrm>
            <a:off x="1003300" y="3168513"/>
            <a:ext cx="3962400" cy="3347883"/>
          </a:xfrm>
          <a:prstGeom prst="rect">
            <a:avLst/>
          </a:prstGeom>
        </p:spPr>
      </p:pic>
      <p:pic>
        <p:nvPicPr>
          <p:cNvPr id="15" name="Picture 14">
            <a:extLst>
              <a:ext uri="{FF2B5EF4-FFF2-40B4-BE49-F238E27FC236}">
                <a16:creationId xmlns:a16="http://schemas.microsoft.com/office/drawing/2014/main" id="{6B08B9D9-1C07-4141-BAE2-B599847E4B33}"/>
              </a:ext>
            </a:extLst>
          </p:cNvPr>
          <p:cNvPicPr>
            <a:picLocks noChangeAspect="1"/>
          </p:cNvPicPr>
          <p:nvPr/>
        </p:nvPicPr>
        <p:blipFill>
          <a:blip r:embed="rId3"/>
          <a:stretch>
            <a:fillRect/>
          </a:stretch>
        </p:blipFill>
        <p:spPr>
          <a:xfrm>
            <a:off x="5798929" y="3702051"/>
            <a:ext cx="4557437" cy="2432130"/>
          </a:xfrm>
          <a:prstGeom prst="rect">
            <a:avLst/>
          </a:prstGeom>
        </p:spPr>
      </p:pic>
      <p:sp>
        <p:nvSpPr>
          <p:cNvPr id="16" name="TextBox 15">
            <a:extLst>
              <a:ext uri="{FF2B5EF4-FFF2-40B4-BE49-F238E27FC236}">
                <a16:creationId xmlns:a16="http://schemas.microsoft.com/office/drawing/2014/main" id="{DFDE6367-C348-4B50-84F7-F2365C2B19CE}"/>
              </a:ext>
            </a:extLst>
          </p:cNvPr>
          <p:cNvSpPr txBox="1"/>
          <p:nvPr/>
        </p:nvSpPr>
        <p:spPr>
          <a:xfrm>
            <a:off x="1917700" y="6610953"/>
            <a:ext cx="5076827"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熔噴設備示意圖</a:t>
            </a:r>
            <a:endParaRPr lang="en-US" sz="2000" dirty="0">
              <a:latin typeface="標楷體" panose="03000509000000000000" pitchFamily="65" charset="-120"/>
              <a:ea typeface="標楷體" panose="03000509000000000000" pitchFamily="65" charset="-120"/>
            </a:endParaRPr>
          </a:p>
        </p:txBody>
      </p:sp>
      <p:sp>
        <p:nvSpPr>
          <p:cNvPr id="17" name="TextBox 16">
            <a:extLst>
              <a:ext uri="{FF2B5EF4-FFF2-40B4-BE49-F238E27FC236}">
                <a16:creationId xmlns:a16="http://schemas.microsoft.com/office/drawing/2014/main" id="{075080DC-47C6-4DEC-A4B3-29C400166F35}"/>
              </a:ext>
            </a:extLst>
          </p:cNvPr>
          <p:cNvSpPr txBox="1"/>
          <p:nvPr/>
        </p:nvSpPr>
        <p:spPr>
          <a:xfrm>
            <a:off x="7251700" y="6610953"/>
            <a:ext cx="4811789"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熔噴原理示意圖</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95477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410221154"/>
  <p:tag name="MH_LIBRARY" val="GRAPHIC"/>
  <p:tag name="MH_ORDER" val="文本框 25"/>
</p:tagLst>
</file>

<file path=ppt/tags/tag2.xml><?xml version="1.0" encoding="utf-8"?>
<p:tagLst xmlns:a="http://schemas.openxmlformats.org/drawingml/2006/main" xmlns:r="http://schemas.openxmlformats.org/officeDocument/2006/relationships" xmlns:p="http://schemas.openxmlformats.org/presentationml/2006/main">
  <p:tag name="MH" val="20160411112121"/>
  <p:tag name="MH_LIBRARY" val="GRAPHIC"/>
  <p:tag name="MH_ORDER" val="Rectangle 24"/>
</p:tagLst>
</file>

<file path=ppt/tags/tag3.xml><?xml version="1.0" encoding="utf-8"?>
<p:tagLst xmlns:a="http://schemas.openxmlformats.org/drawingml/2006/main" xmlns:r="http://schemas.openxmlformats.org/officeDocument/2006/relationships" xmlns:p="http://schemas.openxmlformats.org/presentationml/2006/main">
  <p:tag name="MH" val="20160411112121"/>
  <p:tag name="MH_LIBRARY" val="GRAPHIC"/>
  <p:tag name="MH_ORDER" val="Rectangle 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2221</TotalTime>
  <Words>1955</Words>
  <Application>Microsoft Office PowerPoint</Application>
  <PresentationFormat>自訂</PresentationFormat>
  <Paragraphs>248</Paragraphs>
  <Slides>27</Slides>
  <Notes>1</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27</vt:i4>
      </vt:variant>
    </vt:vector>
  </HeadingPairs>
  <TitlesOfParts>
    <vt:vector size="41" baseType="lpstr">
      <vt:lpstr>Arial MT</vt:lpstr>
      <vt:lpstr>微软雅黑</vt:lpstr>
      <vt:lpstr>宋体</vt:lpstr>
      <vt:lpstr>source_sans_prolight</vt:lpstr>
      <vt:lpstr>思源黑体</vt:lpstr>
      <vt:lpstr>新細明體</vt:lpstr>
      <vt:lpstr>標楷體</vt:lpstr>
      <vt:lpstr>Arial</vt:lpstr>
      <vt:lpstr>Calibri</vt:lpstr>
      <vt:lpstr>Microsoft Sans Serif</vt:lpstr>
      <vt:lpstr>Tahoma</vt:lpstr>
      <vt:lpstr>Times New Roman</vt:lpstr>
      <vt:lpstr>Wingdings</vt:lpstr>
      <vt:lpstr>Office Theme</vt:lpstr>
      <vt:lpstr>PowerPoint 簡報</vt:lpstr>
      <vt:lpstr>Personal Background</vt:lpstr>
      <vt:lpstr>Background Information</vt:lpstr>
      <vt:lpstr>PowerPoint 簡報</vt:lpstr>
      <vt:lpstr>Background Information</vt:lpstr>
      <vt:lpstr>Background Information</vt:lpstr>
      <vt:lpstr>Background Information</vt:lpstr>
      <vt:lpstr>Background Information</vt:lpstr>
      <vt:lpstr>The Melt Blown Process</vt:lpstr>
      <vt:lpstr>The Melt Blown Process</vt:lpstr>
      <vt:lpstr>The Melt Blown Process</vt:lpstr>
      <vt:lpstr>The Melt Blown Process</vt:lpstr>
      <vt:lpstr>The Melt Blown Process</vt:lpstr>
      <vt:lpstr>The Melt Blown Process</vt:lpstr>
      <vt:lpstr>The Melt Blown Process</vt:lpstr>
      <vt:lpstr>The Melt Blown Process</vt:lpstr>
      <vt:lpstr>The Melt Blown Process</vt:lpstr>
      <vt:lpstr>Carding Process</vt:lpstr>
      <vt:lpstr>Carding Process</vt:lpstr>
      <vt:lpstr>Membrane Support Layer</vt:lpstr>
      <vt:lpstr>Membrane Support Layer</vt:lpstr>
      <vt:lpstr>Membrane Support Layer</vt:lpstr>
      <vt:lpstr>Electrospinning Nonwoven</vt:lpstr>
      <vt:lpstr>Electrospinning Nonwoven</vt:lpstr>
      <vt:lpstr>Nonwoven with AC Integrating</vt:lpstr>
      <vt:lpstr>Nonwoven with AC Integrating</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Distributor Conference 2023</dc:title>
  <dc:creator>jeremy.chang</dc:creator>
  <cp:lastModifiedBy>David Ho</cp:lastModifiedBy>
  <cp:revision>320</cp:revision>
  <dcterms:created xsi:type="dcterms:W3CDTF">2023-03-07T08:54:19Z</dcterms:created>
  <dcterms:modified xsi:type="dcterms:W3CDTF">2023-09-14T15:12:41Z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2023-03-05T00:00:00Z</vt:filetime>
  </property>
  <property fmtid="{D5CDD505-2E9C-101B-9397-08002B2CF9AE}" pid="3" name="Creator">
    <vt:lpwstr>PScript5.dll Version 5.2.2</vt:lpwstr>
  </property>
  <property fmtid="{D5CDD505-2E9C-101B-9397-08002B2CF9AE}" pid="4" name="LastSaved">
    <vt:filetime>2023-03-07T00:00:00Z</vt:filetime>
  </property>
</Properties>
</file>